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8" r:id="rId4"/>
    <p:sldMasterId id="2147484184" r:id="rId5"/>
    <p:sldMasterId id="2147484179" r:id="rId6"/>
    <p:sldMasterId id="2147484199" r:id="rId7"/>
    <p:sldMasterId id="2147484198" r:id="rId8"/>
  </p:sldMasterIdLst>
  <p:notesMasterIdLst>
    <p:notesMasterId r:id="rId25"/>
  </p:notesMasterIdLst>
  <p:handoutMasterIdLst>
    <p:handoutMasterId r:id="rId26"/>
  </p:handoutMasterIdLst>
  <p:sldIdLst>
    <p:sldId id="565" r:id="rId9"/>
    <p:sldId id="544" r:id="rId10"/>
    <p:sldId id="563" r:id="rId11"/>
    <p:sldId id="574" r:id="rId12"/>
    <p:sldId id="572" r:id="rId13"/>
    <p:sldId id="546" r:id="rId14"/>
    <p:sldId id="566" r:id="rId15"/>
    <p:sldId id="501" r:id="rId16"/>
    <p:sldId id="556" r:id="rId17"/>
    <p:sldId id="570" r:id="rId18"/>
    <p:sldId id="569" r:id="rId19"/>
    <p:sldId id="567" r:id="rId20"/>
    <p:sldId id="550" r:id="rId21"/>
    <p:sldId id="560" r:id="rId22"/>
    <p:sldId id="568" r:id="rId23"/>
    <p:sldId id="526" r:id="rId24"/>
  </p:sldIdLst>
  <p:sldSz cx="18288000" cy="10287000"/>
  <p:notesSz cx="7019925" cy="9305925"/>
  <p:defaultTex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62">
          <p15:clr>
            <a:srgbClr val="A4A3A4"/>
          </p15:clr>
        </p15:guide>
        <p15:guide id="2" pos="1670">
          <p15:clr>
            <a:srgbClr val="A4A3A4"/>
          </p15:clr>
        </p15:guide>
        <p15:guide id="3" orient="horz" pos="3877">
          <p15:clr>
            <a:srgbClr val="A4A3A4"/>
          </p15:clr>
        </p15:guide>
        <p15:guide id="4" orient="horz" pos="1925">
          <p15:clr>
            <a:srgbClr val="A4A3A4"/>
          </p15:clr>
        </p15:guide>
        <p15:guide id="5" pos="115">
          <p15:clr>
            <a:srgbClr val="A4A3A4"/>
          </p15:clr>
        </p15:guide>
        <p15:guide id="6" pos="5759">
          <p15:clr>
            <a:srgbClr val="A4A3A4"/>
          </p15:clr>
        </p15:guide>
        <p15:guide id="7" orient="horz" pos="6093">
          <p15:clr>
            <a:srgbClr val="A4A3A4"/>
          </p15:clr>
        </p15:guide>
        <p15:guide id="8" orient="horz" pos="6168">
          <p15:clr>
            <a:srgbClr val="A4A3A4"/>
          </p15:clr>
        </p15:guide>
        <p15:guide id="9" orient="horz" pos="2888">
          <p15:clr>
            <a:srgbClr val="A4A3A4"/>
          </p15:clr>
        </p15:guide>
        <p15:guide id="10" pos="1151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2931">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a, Patricia" initials="SP" lastIdx="6" clrIdx="0">
    <p:extLst/>
  </p:cmAuthor>
  <p:cmAuthor id="2" name="Bianco, Kathi" initials="BK" lastIdx="3" clrIdx="1">
    <p:extLst/>
  </p:cmAuthor>
  <p:cmAuthor id="3" name="Amanda" initials="A" lastIdx="8" clrIdx="2"/>
  <p:cmAuthor id="4" name="Daniel Travis" initials="DT" lastIdx="1" clrIdx="3">
    <p:extLst/>
  </p:cmAuthor>
  <p:cmAuthor id="5" name="Patricia Shea" initials="PS" lastIdx="1" clrIdx="4">
    <p:extLst/>
  </p:cmAuthor>
  <p:cmAuthor id="6" name="Vanessa Bridson" initials="VB" lastIdx="31" clrIdx="5">
    <p:extLst/>
  </p:cmAuthor>
  <p:cmAuthor id="7" name="Vanessa Bridson" initials="VB [2]" lastIdx="1" clrIdx="6">
    <p:extLst/>
  </p:cmAuthor>
  <p:cmAuthor id="8" name="Vanessa Bridson" initials="VB [3]" lastIdx="1" clrIdx="7">
    <p:extLst/>
  </p:cmAuthor>
  <p:cmAuthor id="9" name="Vanessa Bridson" initials="VB [4]" lastIdx="1" clrIdx="8">
    <p:extLst/>
  </p:cmAuthor>
  <p:cmAuthor id="10" name="Vanessa Bridson" initials="VB [5]" lastIdx="1" clrIdx="9">
    <p:extLst/>
  </p:cmAuthor>
  <p:cmAuthor id="11" name="Vanessa Bridson" initials="VB [6]" lastIdx="1" clrIdx="10">
    <p:extLst/>
  </p:cmAuthor>
  <p:cmAuthor id="12" name="April Grudier" initials="AG" lastIdx="4" clrIdx="11">
    <p:extLst/>
  </p:cmAuthor>
  <p:cmAuthor id="13" name="Gavin Rosenberg" initials="GR" lastIdx="3"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E"/>
    <a:srgbClr val="57C9E8"/>
    <a:srgbClr val="007CBA"/>
    <a:srgbClr val="FFFFFF"/>
    <a:srgbClr val="00A1AF"/>
    <a:srgbClr val="003760"/>
    <a:srgbClr val="F6F2EC"/>
    <a:srgbClr val="EAE1CD"/>
    <a:srgbClr val="E5E4E3"/>
    <a:srgbClr val="0095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8" autoAdjust="0"/>
    <p:restoredTop sz="71473" autoAdjust="0"/>
  </p:normalViewPr>
  <p:slideViewPr>
    <p:cSldViewPr snapToGrid="0" snapToObjects="1" showGuides="1">
      <p:cViewPr>
        <p:scale>
          <a:sx n="100" d="100"/>
          <a:sy n="100" d="100"/>
        </p:scale>
        <p:origin x="-256" y="936"/>
      </p:cViewPr>
      <p:guideLst>
        <p:guide orient="horz" pos="4062"/>
        <p:guide pos="1670"/>
        <p:guide orient="horz" pos="3877"/>
        <p:guide orient="horz" pos="1925"/>
        <p:guide pos="115"/>
        <p:guide pos="5759"/>
        <p:guide orient="horz" pos="6093"/>
        <p:guide orient="horz" pos="6168"/>
        <p:guide orient="horz" pos="2888"/>
        <p:guide pos="11518"/>
      </p:guideLst>
    </p:cSldViewPr>
  </p:slideViewPr>
  <p:outlineViewPr>
    <p:cViewPr>
      <p:scale>
        <a:sx n="33" d="100"/>
        <a:sy n="33" d="100"/>
      </p:scale>
      <p:origin x="0" y="3128"/>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showGuides="1">
      <p:cViewPr varScale="1">
        <p:scale>
          <a:sx n="105" d="100"/>
          <a:sy n="105" d="100"/>
        </p:scale>
        <p:origin x="-3282" y="-102"/>
      </p:cViewPr>
      <p:guideLst>
        <p:guide orient="horz" pos="2928"/>
        <p:guide pos="2208"/>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9-08-23T11:21:23.824" idx="30">
    <p:pos x="10" y="10"/>
    <p:text>Language has been updated throughout to add ProPay back in so it is clear that payment facilitator registration is ProPay's and not TSYS - 08/23</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9-07-24T11:24:39.069" idx="24">
    <p:pos x="10" y="10"/>
    <p:text>I added notes on advantage in non-traditional merchant space. </p:text>
    <p:extLst>
      <p:ext uri="{C676402C-5697-4E1C-873F-D02D1690AC5C}">
        <p15:threadingInfo xmlns:p15="http://schemas.microsoft.com/office/powerpoint/2012/main" timeZoneBias="240"/>
      </p:ext>
    </p:extLst>
  </p:cm>
  <p:cm authorId="6" dt="2019-07-24T11:25:33.489" idx="25">
    <p:pos x="2362" y="2088"/>
    <p:text>I added language about tailored to needs of your customers and your software to appeal to all audiences: ISV, ISO, Agent, VAR, SaaS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19-09-03T09:36:38.692" idx="31">
    <p:pos x="7131" y="2696"/>
    <p:text>I changed last bullet to liability for losses and changed the subhead from we handle to we can handle to leave it open to the fact that some customers can also choose to handle the liability themselves, per legal.</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fontAlgn="auto">
              <a:spcBef>
                <a:spcPts val="0"/>
              </a:spcBef>
              <a:spcAft>
                <a:spcPts val="0"/>
              </a:spcAft>
              <a:defRPr sz="1200">
                <a:latin typeface="+mn-lt"/>
                <a:ea typeface="+mn-ea"/>
                <a:cs typeface="+mn-cs"/>
              </a:defRPr>
            </a:lvl1pPr>
          </a:lstStyle>
          <a:p>
            <a:pPr>
              <a:defRPr/>
            </a:pPr>
            <a:fld id="{85BD9913-8018-C446-AC2D-139F8AD575AB}" type="datetimeFigureOut">
              <a:rPr lang="en-US"/>
              <a:pPr>
                <a:defRPr/>
              </a:pPr>
              <a:t>9/4/19</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fontAlgn="auto">
              <a:spcBef>
                <a:spcPts val="0"/>
              </a:spcBef>
              <a:spcAft>
                <a:spcPts val="0"/>
              </a:spcAft>
              <a:defRPr sz="1200">
                <a:latin typeface="+mn-lt"/>
                <a:ea typeface="+mn-ea"/>
                <a:cs typeface="+mn-cs"/>
              </a:defRPr>
            </a:lvl1pPr>
          </a:lstStyle>
          <a:p>
            <a:pPr>
              <a:defRPr/>
            </a:pPr>
            <a:fld id="{BF2C4901-52A4-DD49-BA6A-1DC48B109D62}" type="slidenum">
              <a:rPr lang="en-US"/>
              <a:pPr>
                <a:defRPr/>
              </a:pPr>
              <a:t>‹#›</a:t>
            </a:fld>
            <a:endParaRPr lang="en-US" dirty="0"/>
          </a:p>
        </p:txBody>
      </p:sp>
    </p:spTree>
    <p:extLst>
      <p:ext uri="{BB962C8B-B14F-4D97-AF65-F5344CB8AC3E}">
        <p14:creationId xmlns:p14="http://schemas.microsoft.com/office/powerpoint/2010/main" val="198066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fontAlgn="auto">
              <a:spcBef>
                <a:spcPts val="0"/>
              </a:spcBef>
              <a:spcAft>
                <a:spcPts val="0"/>
              </a:spcAft>
              <a:defRPr sz="1200">
                <a:latin typeface="+mn-lt"/>
                <a:ea typeface="+mn-ea"/>
                <a:cs typeface="+mn-cs"/>
              </a:defRPr>
            </a:lvl1pPr>
          </a:lstStyle>
          <a:p>
            <a:pPr>
              <a:defRPr/>
            </a:pPr>
            <a:fld id="{2328FC90-DE3E-9441-8D4C-A9F9D7856C92}" type="datetimeFigureOut">
              <a:rPr lang="en-US"/>
              <a:pPr>
                <a:defRPr/>
              </a:pPr>
              <a:t>9/4/19</a:t>
            </a:fld>
            <a:endParaRPr lang="en-US" dirty="0"/>
          </a:p>
        </p:txBody>
      </p:sp>
      <p:sp>
        <p:nvSpPr>
          <p:cNvPr id="4" name="Slide Image Placeholder 3"/>
          <p:cNvSpPr>
            <a:spLocks noGrp="1" noRot="1" noChangeAspect="1"/>
          </p:cNvSpPr>
          <p:nvPr>
            <p:ph type="sldImg" idx="2"/>
          </p:nvPr>
        </p:nvSpPr>
        <p:spPr>
          <a:xfrm>
            <a:off x="407988" y="696913"/>
            <a:ext cx="6203950" cy="3490912"/>
          </a:xfrm>
          <a:prstGeom prst="rect">
            <a:avLst/>
          </a:prstGeom>
          <a:noFill/>
          <a:ln w="12700">
            <a:solidFill>
              <a:prstClr val="black"/>
            </a:solidFill>
          </a:ln>
        </p:spPr>
        <p:txBody>
          <a:bodyPr vert="horz" lIns="93279" tIns="46640" rIns="93279" bIns="46640" rtlCol="0" anchor="ctr"/>
          <a:lstStyle/>
          <a:p>
            <a:pPr lvl="0"/>
            <a:endParaRPr lang="en-US" noProof="0"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fontAlgn="auto">
              <a:spcBef>
                <a:spcPts val="0"/>
              </a:spcBef>
              <a:spcAft>
                <a:spcPts val="0"/>
              </a:spcAft>
              <a:defRPr sz="1200">
                <a:latin typeface="+mn-lt"/>
                <a:ea typeface="+mn-ea"/>
                <a:cs typeface="+mn-cs"/>
              </a:defRPr>
            </a:lvl1pPr>
          </a:lstStyle>
          <a:p>
            <a:pPr>
              <a:defRPr/>
            </a:pPr>
            <a:fld id="{E2D81A39-D150-394E-A69D-3BEC0CFB11D5}" type="slidenum">
              <a:rPr lang="en-US"/>
              <a:pPr>
                <a:defRPr/>
              </a:pPr>
              <a:t>‹#›</a:t>
            </a:fld>
            <a:endParaRPr lang="en-US" dirty="0"/>
          </a:p>
        </p:txBody>
      </p:sp>
    </p:spTree>
    <p:extLst>
      <p:ext uri="{BB962C8B-B14F-4D97-AF65-F5344CB8AC3E}">
        <p14:creationId xmlns:p14="http://schemas.microsoft.com/office/powerpoint/2010/main" val="4269113620"/>
      </p:ext>
    </p:extLst>
  </p:cSld>
  <p:clrMap bg1="lt1" tx1="dk1" bg2="lt2" tx2="dk2" accent1="accent1" accent2="accent2" accent3="accent3" accent4="accent4" accent5="accent5" accent6="accent6" hlink="hlink" folHlink="folHlink"/>
  <p:hf hdr="0" ftr="0" dt="0"/>
  <p:notesStyle>
    <a:lvl1pPr algn="l" defTabSz="816422" rtl="0" eaLnBrk="0" fontAlgn="base" hangingPunct="0">
      <a:spcBef>
        <a:spcPct val="30000"/>
      </a:spcBef>
      <a:spcAft>
        <a:spcPct val="0"/>
      </a:spcAft>
      <a:defRPr sz="2100" kern="1200">
        <a:solidFill>
          <a:schemeClr val="tx1"/>
        </a:solidFill>
        <a:latin typeface="+mn-lt"/>
        <a:ea typeface="ＭＳ Ｐゴシック" charset="0"/>
        <a:cs typeface="ＭＳ Ｐゴシック" charset="0"/>
      </a:defRPr>
    </a:lvl1pPr>
    <a:lvl2pPr marL="816422" algn="l" defTabSz="816422" rtl="0" eaLnBrk="0" fontAlgn="base" hangingPunct="0">
      <a:spcBef>
        <a:spcPct val="30000"/>
      </a:spcBef>
      <a:spcAft>
        <a:spcPct val="0"/>
      </a:spcAft>
      <a:defRPr sz="2100" kern="1200">
        <a:solidFill>
          <a:schemeClr val="tx1"/>
        </a:solidFill>
        <a:latin typeface="+mn-lt"/>
        <a:ea typeface="ＭＳ Ｐゴシック" charset="0"/>
        <a:cs typeface="+mn-cs"/>
      </a:defRPr>
    </a:lvl2pPr>
    <a:lvl3pPr marL="1632844" algn="l" defTabSz="816422" rtl="0" eaLnBrk="0" fontAlgn="base" hangingPunct="0">
      <a:spcBef>
        <a:spcPct val="30000"/>
      </a:spcBef>
      <a:spcAft>
        <a:spcPct val="0"/>
      </a:spcAft>
      <a:defRPr sz="2100" kern="1200">
        <a:solidFill>
          <a:schemeClr val="tx1"/>
        </a:solidFill>
        <a:latin typeface="+mn-lt"/>
        <a:ea typeface="ＭＳ Ｐゴシック" charset="0"/>
        <a:cs typeface="+mn-cs"/>
      </a:defRPr>
    </a:lvl3pPr>
    <a:lvl4pPr marL="2449266" algn="l" defTabSz="816422" rtl="0" eaLnBrk="0" fontAlgn="base" hangingPunct="0">
      <a:spcBef>
        <a:spcPct val="30000"/>
      </a:spcBef>
      <a:spcAft>
        <a:spcPct val="0"/>
      </a:spcAft>
      <a:defRPr sz="2100" kern="1200">
        <a:solidFill>
          <a:schemeClr val="tx1"/>
        </a:solidFill>
        <a:latin typeface="+mn-lt"/>
        <a:ea typeface="ＭＳ Ｐゴシック" charset="0"/>
        <a:cs typeface="+mn-cs"/>
      </a:defRPr>
    </a:lvl4pPr>
    <a:lvl5pPr marL="3265688" algn="l" defTabSz="816422" rtl="0" eaLnBrk="0" fontAlgn="base" hangingPunct="0">
      <a:spcBef>
        <a:spcPct val="30000"/>
      </a:spcBef>
      <a:spcAft>
        <a:spcPct val="0"/>
      </a:spcAft>
      <a:defRPr sz="2100" kern="1200">
        <a:solidFill>
          <a:schemeClr val="tx1"/>
        </a:solidFill>
        <a:latin typeface="+mn-lt"/>
        <a:ea typeface="ＭＳ Ｐゴシック" charset="0"/>
        <a:cs typeface="+mn-cs"/>
      </a:defRPr>
    </a:lvl5pPr>
    <a:lvl6pPr marL="4082110" algn="l" defTabSz="816422" rtl="0" eaLnBrk="1" latinLnBrk="0" hangingPunct="1">
      <a:defRPr sz="2100" kern="1200">
        <a:solidFill>
          <a:schemeClr val="tx1"/>
        </a:solidFill>
        <a:latin typeface="+mn-lt"/>
        <a:ea typeface="+mn-ea"/>
        <a:cs typeface="+mn-cs"/>
      </a:defRPr>
    </a:lvl6pPr>
    <a:lvl7pPr marL="4898532" algn="l" defTabSz="816422" rtl="0" eaLnBrk="1" latinLnBrk="0" hangingPunct="1">
      <a:defRPr sz="2100" kern="1200">
        <a:solidFill>
          <a:schemeClr val="tx1"/>
        </a:solidFill>
        <a:latin typeface="+mn-lt"/>
        <a:ea typeface="+mn-ea"/>
        <a:cs typeface="+mn-cs"/>
      </a:defRPr>
    </a:lvl7pPr>
    <a:lvl8pPr marL="5714954" algn="l" defTabSz="816422" rtl="0" eaLnBrk="1" latinLnBrk="0" hangingPunct="1">
      <a:defRPr sz="2100" kern="1200">
        <a:solidFill>
          <a:schemeClr val="tx1"/>
        </a:solidFill>
        <a:latin typeface="+mn-lt"/>
        <a:ea typeface="+mn-ea"/>
        <a:cs typeface="+mn-cs"/>
      </a:defRPr>
    </a:lvl8pPr>
    <a:lvl9pPr marL="6531376" algn="l" defTabSz="816422"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1</a:t>
            </a:fld>
            <a:endParaRPr lang="en-US" dirty="0"/>
          </a:p>
        </p:txBody>
      </p:sp>
    </p:spTree>
    <p:extLst>
      <p:ext uri="{BB962C8B-B14F-4D97-AF65-F5344CB8AC3E}">
        <p14:creationId xmlns:p14="http://schemas.microsoft.com/office/powerpoint/2010/main" val="157196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16422" rtl="0" eaLnBrk="0" fontAlgn="base" latinLnBrk="0" hangingPunct="0">
              <a:lnSpc>
                <a:spcPct val="100000"/>
              </a:lnSpc>
              <a:spcBef>
                <a:spcPct val="30000"/>
              </a:spcBef>
              <a:spcAft>
                <a:spcPct val="0"/>
              </a:spcAft>
              <a:buClrTx/>
              <a:buSzTx/>
              <a:buFontTx/>
              <a:buNone/>
              <a:tabLst/>
              <a:defRPr/>
            </a:pPr>
            <a:r>
              <a:rPr lang="en-US" sz="2100" b="1" kern="1200" dirty="0">
                <a:solidFill>
                  <a:schemeClr val="tx1"/>
                </a:solidFill>
                <a:effectLst/>
                <a:latin typeface="+mn-lt"/>
                <a:ea typeface="ＭＳ Ｐゴシック" charset="0"/>
                <a:cs typeface="ＭＳ Ｐゴシック" charset="0"/>
              </a:rPr>
              <a:t>Let us handle the details, from processing and directing payments to managing risk. Our programs allow you to have </a:t>
            </a:r>
            <a:r>
              <a:rPr lang="en-US" sz="2100" b="1" kern="1200" dirty="0" smtClean="0">
                <a:solidFill>
                  <a:schemeClr val="tx1"/>
                </a:solidFill>
                <a:effectLst/>
                <a:latin typeface="+mn-lt"/>
                <a:ea typeface="ＭＳ Ｐゴシック" charset="0"/>
                <a:cs typeface="ＭＳ Ｐゴシック" charset="0"/>
              </a:rPr>
              <a:t>most</a:t>
            </a:r>
            <a:r>
              <a:rPr lang="en-US" sz="2100" b="1" kern="1200" baseline="0" dirty="0" smtClean="0">
                <a:solidFill>
                  <a:schemeClr val="tx1"/>
                </a:solidFill>
                <a:effectLst/>
                <a:latin typeface="+mn-lt"/>
                <a:ea typeface="ＭＳ Ｐゴシック" charset="0"/>
                <a:cs typeface="ＭＳ Ｐゴシック" charset="0"/>
              </a:rPr>
              <a:t> </a:t>
            </a:r>
            <a:r>
              <a:rPr lang="en-US" sz="2100" b="1" kern="1200" dirty="0" smtClean="0">
                <a:solidFill>
                  <a:schemeClr val="tx1"/>
                </a:solidFill>
                <a:effectLst/>
                <a:latin typeface="+mn-lt"/>
                <a:ea typeface="ＭＳ Ｐゴシック" charset="0"/>
                <a:cs typeface="ＭＳ Ｐゴシック" charset="0"/>
              </a:rPr>
              <a:t>of </a:t>
            </a:r>
            <a:r>
              <a:rPr lang="en-US" sz="2100" b="1" kern="1200" dirty="0">
                <a:solidFill>
                  <a:schemeClr val="tx1"/>
                </a:solidFill>
                <a:effectLst/>
                <a:latin typeface="+mn-lt"/>
                <a:ea typeface="ＭＳ Ｐゴシック" charset="0"/>
                <a:cs typeface="ＭＳ Ｐゴシック" charset="0"/>
              </a:rPr>
              <a:t>the benefits of payment facilitation without taking on the work, risk and burden yourself. We work with you to create customized offers for your business — all under </a:t>
            </a:r>
            <a:r>
              <a:rPr lang="en-US" sz="2100" b="1" kern="1200" dirty="0" smtClean="0">
                <a:solidFill>
                  <a:schemeClr val="tx1"/>
                </a:solidFill>
                <a:effectLst/>
                <a:latin typeface="+mn-lt"/>
                <a:ea typeface="ＭＳ Ｐゴシック" charset="0"/>
                <a:cs typeface="ＭＳ Ｐゴシック" charset="0"/>
              </a:rPr>
              <a:t>the</a:t>
            </a:r>
            <a:r>
              <a:rPr lang="en-US" sz="2100" b="1" kern="1200" baseline="0" dirty="0" smtClean="0">
                <a:solidFill>
                  <a:schemeClr val="tx1"/>
                </a:solidFill>
                <a:effectLst/>
                <a:latin typeface="+mn-lt"/>
                <a:ea typeface="ＭＳ Ｐゴシック" charset="0"/>
                <a:cs typeface="ＭＳ Ｐゴシック" charset="0"/>
              </a:rPr>
              <a:t> </a:t>
            </a:r>
            <a:r>
              <a:rPr lang="en-US" sz="2100" b="1" kern="1200" baseline="0" dirty="0" err="1" smtClean="0">
                <a:solidFill>
                  <a:schemeClr val="tx1"/>
                </a:solidFill>
                <a:effectLst/>
                <a:latin typeface="+mn-lt"/>
                <a:ea typeface="ＭＳ Ｐゴシック" charset="0"/>
                <a:cs typeface="ＭＳ Ｐゴシック" charset="0"/>
              </a:rPr>
              <a:t>ProPay</a:t>
            </a:r>
            <a:r>
              <a:rPr lang="en-US" sz="2100" b="1" kern="1200" baseline="0" dirty="0" smtClean="0">
                <a:solidFill>
                  <a:schemeClr val="tx1"/>
                </a:solidFill>
                <a:effectLst/>
                <a:latin typeface="+mn-lt"/>
                <a:ea typeface="ＭＳ Ｐゴシック" charset="0"/>
                <a:cs typeface="ＭＳ Ｐゴシック" charset="0"/>
              </a:rPr>
              <a:t> </a:t>
            </a:r>
            <a:r>
              <a:rPr lang="en-US" sz="2100" b="1" kern="1200" dirty="0" smtClean="0">
                <a:solidFill>
                  <a:schemeClr val="tx1"/>
                </a:solidFill>
                <a:effectLst/>
                <a:latin typeface="+mn-lt"/>
                <a:ea typeface="ＭＳ Ｐゴシック" charset="0"/>
                <a:cs typeface="ＭＳ Ｐゴシック" charset="0"/>
              </a:rPr>
              <a:t>payment </a:t>
            </a:r>
            <a:r>
              <a:rPr lang="en-US" sz="2100" b="1" kern="1200" dirty="0">
                <a:solidFill>
                  <a:schemeClr val="tx1"/>
                </a:solidFill>
                <a:effectLst/>
                <a:latin typeface="+mn-lt"/>
                <a:ea typeface="ＭＳ Ｐゴシック" charset="0"/>
                <a:cs typeface="ＭＳ Ｐゴシック" charset="0"/>
              </a:rPr>
              <a:t>facilitation registration. </a:t>
            </a:r>
            <a:endParaRPr lang="en-US" sz="21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10</a:t>
            </a:fld>
            <a:endParaRPr lang="en-US" dirty="0"/>
          </a:p>
        </p:txBody>
      </p:sp>
    </p:spTree>
    <p:extLst>
      <p:ext uri="{BB962C8B-B14F-4D97-AF65-F5344CB8AC3E}">
        <p14:creationId xmlns:p14="http://schemas.microsoft.com/office/powerpoint/2010/main" val="314433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t>The</a:t>
            </a:r>
            <a:r>
              <a:rPr lang="en-US" sz="2800" baseline="0" dirty="0"/>
              <a:t> monthly summary of transactional data includes: </a:t>
            </a:r>
          </a:p>
          <a:p>
            <a:endParaRPr lang="en-US" sz="2800" baseline="0" dirty="0"/>
          </a:p>
          <a:p>
            <a:pPr marL="342900" indent="-342900">
              <a:buFontTx/>
              <a:buChar char="-"/>
            </a:pPr>
            <a:r>
              <a:rPr lang="en-US" sz="2800" baseline="0" dirty="0"/>
              <a:t>Debits</a:t>
            </a:r>
          </a:p>
          <a:p>
            <a:pPr marL="342900" indent="-342900">
              <a:buFontTx/>
              <a:buChar char="-"/>
            </a:pPr>
            <a:r>
              <a:rPr lang="en-US" sz="2800" baseline="0" dirty="0"/>
              <a:t>Credits</a:t>
            </a:r>
          </a:p>
          <a:p>
            <a:pPr marL="342900" indent="-342900">
              <a:buFontTx/>
              <a:buChar char="-"/>
            </a:pPr>
            <a:r>
              <a:rPr lang="en-US" sz="2800" baseline="0" dirty="0"/>
              <a:t>Chargebacks</a:t>
            </a:r>
          </a:p>
          <a:p>
            <a:pPr marL="342900" indent="-342900">
              <a:buFontTx/>
              <a:buChar char="-"/>
            </a:pPr>
            <a:r>
              <a:rPr lang="en-US" sz="2800" baseline="0" dirty="0"/>
              <a:t>Transferred funds</a:t>
            </a:r>
          </a:p>
          <a:p>
            <a:pPr marL="0" marR="0" indent="0" algn="l" defTabSz="816422" rtl="0" eaLnBrk="0" fontAlgn="base" latinLnBrk="0" hangingPunct="0">
              <a:lnSpc>
                <a:spcPct val="100000"/>
              </a:lnSpc>
              <a:spcBef>
                <a:spcPct val="30000"/>
              </a:spcBef>
              <a:spcAft>
                <a:spcPct val="0"/>
              </a:spcAft>
              <a:buClrTx/>
              <a:buSzTx/>
              <a:buFontTx/>
              <a:buNone/>
              <a:tabLst/>
              <a:defRPr/>
            </a:pPr>
            <a:endParaRPr lang="en-US" sz="1680" b="0" kern="1200" baseline="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11</a:t>
            </a:fld>
            <a:endParaRPr lang="en-US" dirty="0"/>
          </a:p>
        </p:txBody>
      </p:sp>
    </p:spTree>
    <p:extLst>
      <p:ext uri="{BB962C8B-B14F-4D97-AF65-F5344CB8AC3E}">
        <p14:creationId xmlns:p14="http://schemas.microsoft.com/office/powerpoint/2010/main" val="194545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D81A39-D150-394E-A69D-3BEC0CFB11D5}" type="slidenum">
              <a:rPr lang="en-US" smtClean="0"/>
              <a:pPr>
                <a:defRPr/>
              </a:pPr>
              <a:t>12</a:t>
            </a:fld>
            <a:endParaRPr lang="en-US" dirty="0"/>
          </a:p>
        </p:txBody>
      </p:sp>
    </p:spTree>
    <p:extLst>
      <p:ext uri="{BB962C8B-B14F-4D97-AF65-F5344CB8AC3E}">
        <p14:creationId xmlns:p14="http://schemas.microsoft.com/office/powerpoint/2010/main" val="328964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816422" rtl="0" eaLnBrk="1" fontAlgn="base" latinLnBrk="0" hangingPunct="1">
              <a:lnSpc>
                <a:spcPct val="100000"/>
              </a:lnSpc>
              <a:spcBef>
                <a:spcPct val="0"/>
              </a:spcBef>
              <a:spcAft>
                <a:spcPct val="0"/>
              </a:spcAft>
              <a:buClrTx/>
              <a:buSzTx/>
              <a:buFontTx/>
              <a:buNone/>
              <a:tabLst/>
              <a:defRPr/>
            </a:pPr>
            <a:r>
              <a:rPr lang="en-US" sz="2400" baseline="0" dirty="0"/>
              <a:t>Partners share in the</a:t>
            </a:r>
            <a:r>
              <a:rPr lang="en-US" sz="2400" dirty="0"/>
              <a:t> revenue generated when customers accept and process payments.</a:t>
            </a: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6948" indent="-291133" eaLnBrk="0" hangingPunct="0">
              <a:defRPr sz="2400">
                <a:solidFill>
                  <a:schemeClr val="tx1"/>
                </a:solidFill>
                <a:latin typeface="Calibri" charset="0"/>
                <a:ea typeface="ＭＳ Ｐゴシック" charset="0"/>
              </a:defRPr>
            </a:lvl2pPr>
            <a:lvl3pPr marL="1164535" indent="-232906" eaLnBrk="0" hangingPunct="0">
              <a:defRPr sz="2400">
                <a:solidFill>
                  <a:schemeClr val="tx1"/>
                </a:solidFill>
                <a:latin typeface="Calibri" charset="0"/>
                <a:ea typeface="ＭＳ Ｐゴシック" charset="0"/>
              </a:defRPr>
            </a:lvl3pPr>
            <a:lvl4pPr marL="1630349" indent="-232906" eaLnBrk="0" hangingPunct="0">
              <a:defRPr sz="2400">
                <a:solidFill>
                  <a:schemeClr val="tx1"/>
                </a:solidFill>
                <a:latin typeface="Calibri" charset="0"/>
                <a:ea typeface="ＭＳ Ｐゴシック" charset="0"/>
              </a:defRPr>
            </a:lvl4pPr>
            <a:lvl5pPr marL="2096163" indent="-232906" eaLnBrk="0" hangingPunct="0">
              <a:defRPr sz="2400">
                <a:solidFill>
                  <a:schemeClr val="tx1"/>
                </a:solidFill>
                <a:latin typeface="Calibri" charset="0"/>
                <a:ea typeface="ＭＳ Ｐゴシック" charset="0"/>
              </a:defRPr>
            </a:lvl5pPr>
            <a:lvl6pPr marL="2561976" indent="-232906" eaLnBrk="0" fontAlgn="base" hangingPunct="0">
              <a:spcBef>
                <a:spcPct val="0"/>
              </a:spcBef>
              <a:spcAft>
                <a:spcPct val="0"/>
              </a:spcAft>
              <a:defRPr sz="2400">
                <a:solidFill>
                  <a:schemeClr val="tx1"/>
                </a:solidFill>
                <a:latin typeface="Calibri" charset="0"/>
                <a:ea typeface="ＭＳ Ｐゴシック" charset="0"/>
              </a:defRPr>
            </a:lvl6pPr>
            <a:lvl7pPr marL="3027789" indent="-232906" eaLnBrk="0" fontAlgn="base" hangingPunct="0">
              <a:spcBef>
                <a:spcPct val="0"/>
              </a:spcBef>
              <a:spcAft>
                <a:spcPct val="0"/>
              </a:spcAft>
              <a:defRPr sz="2400">
                <a:solidFill>
                  <a:schemeClr val="tx1"/>
                </a:solidFill>
                <a:latin typeface="Calibri" charset="0"/>
                <a:ea typeface="ＭＳ Ｐゴシック" charset="0"/>
              </a:defRPr>
            </a:lvl7pPr>
            <a:lvl8pPr marL="3493603" indent="-232906" eaLnBrk="0" fontAlgn="base" hangingPunct="0">
              <a:spcBef>
                <a:spcPct val="0"/>
              </a:spcBef>
              <a:spcAft>
                <a:spcPct val="0"/>
              </a:spcAft>
              <a:defRPr sz="2400">
                <a:solidFill>
                  <a:schemeClr val="tx1"/>
                </a:solidFill>
                <a:latin typeface="Calibri" charset="0"/>
                <a:ea typeface="ＭＳ Ｐゴシック" charset="0"/>
              </a:defRPr>
            </a:lvl8pPr>
            <a:lvl9pPr marL="3959418" indent="-23290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894AF54-1DC5-9345-A835-48A925BED36A}" type="slidenum">
              <a:rPr lang="en-US" sz="1200">
                <a:solidFill>
                  <a:prstClr val="black"/>
                </a:solidFill>
              </a:rPr>
              <a:pPr eaLnBrk="1" fontAlgn="base" hangingPunct="1">
                <a:spcBef>
                  <a:spcPct val="0"/>
                </a:spcBef>
                <a:spcAft>
                  <a:spcPct val="0"/>
                </a:spcAft>
              </a:pPr>
              <a:t>13</a:t>
            </a:fld>
            <a:endParaRPr lang="en-US" sz="1200" dirty="0">
              <a:solidFill>
                <a:prstClr val="black"/>
              </a:solidFill>
            </a:endParaRPr>
          </a:p>
        </p:txBody>
      </p:sp>
    </p:spTree>
    <p:extLst>
      <p:ext uri="{BB962C8B-B14F-4D97-AF65-F5344CB8AC3E}">
        <p14:creationId xmlns:p14="http://schemas.microsoft.com/office/powerpoint/2010/main" val="312834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marR="0" indent="0" algn="l" defTabSz="816422" rtl="0" eaLnBrk="1" fontAlgn="base" latinLnBrk="0" hangingPunct="1">
              <a:lnSpc>
                <a:spcPct val="100000"/>
              </a:lnSpc>
              <a:spcBef>
                <a:spcPct val="0"/>
              </a:spcBef>
              <a:spcAft>
                <a:spcPct val="0"/>
              </a:spcAft>
              <a:buClrTx/>
              <a:buSzTx/>
              <a:buFontTx/>
              <a:buNone/>
              <a:tabLst/>
              <a:defRPr/>
            </a:pPr>
            <a:endParaRPr lang="en-US" sz="1100" u="non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E2D81A39-D150-394E-A69D-3BEC0CFB11D5}" type="slidenum">
              <a:rPr lang="en-US"/>
              <a:pPr>
                <a:defRPr/>
              </a:pPr>
              <a:t>14</a:t>
            </a:fld>
            <a:endParaRPr lang="en-US" dirty="0"/>
          </a:p>
        </p:txBody>
      </p:sp>
    </p:spTree>
    <p:extLst>
      <p:ext uri="{BB962C8B-B14F-4D97-AF65-F5344CB8AC3E}">
        <p14:creationId xmlns:p14="http://schemas.microsoft.com/office/powerpoint/2010/main" val="819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15</a:t>
            </a:fld>
            <a:endParaRPr lang="en-US" dirty="0"/>
          </a:p>
        </p:txBody>
      </p:sp>
    </p:spTree>
    <p:extLst>
      <p:ext uri="{BB962C8B-B14F-4D97-AF65-F5344CB8AC3E}">
        <p14:creationId xmlns:p14="http://schemas.microsoft.com/office/powerpoint/2010/main" val="3157897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16</a:t>
            </a:fld>
            <a:endParaRPr lang="en-US" dirty="0"/>
          </a:p>
        </p:txBody>
      </p:sp>
    </p:spTree>
    <p:extLst>
      <p:ext uri="{BB962C8B-B14F-4D97-AF65-F5344CB8AC3E}">
        <p14:creationId xmlns:p14="http://schemas.microsoft.com/office/powerpoint/2010/main" val="394283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Thank the prospect</a:t>
            </a:r>
            <a:r>
              <a:rPr lang="en-US" sz="2000" baseline="0" dirty="0"/>
              <a:t> for taking the time to speak with you </a:t>
            </a:r>
            <a:endParaRPr lang="en-US" sz="2000"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2</a:t>
            </a:fld>
            <a:endParaRPr lang="en-US" dirty="0"/>
          </a:p>
        </p:txBody>
      </p:sp>
    </p:spTree>
    <p:extLst>
      <p:ext uri="{BB962C8B-B14F-4D97-AF65-F5344CB8AC3E}">
        <p14:creationId xmlns:p14="http://schemas.microsoft.com/office/powerpoint/2010/main" val="315789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chemeClr val="tx2"/>
                </a:solidFill>
                <a:latin typeface="Century Gothic" panose="020B0502020202020204" pitchFamily="34" charset="0"/>
              </a:rPr>
              <a:t>A Payment Facilitator is a merchant service provider that simplifies the enrollment process. Payment Facilitators operate on a sub-merchant platform where merchants no longer require their own MID, but are boarded directly under the Payment Facilitators master MID account. </a:t>
            </a:r>
          </a:p>
          <a:p>
            <a:endParaRPr lang="en-US" sz="2000" dirty="0" smtClean="0">
              <a:solidFill>
                <a:schemeClr val="tx2"/>
              </a:solidFill>
              <a:latin typeface="Century Gothic" panose="020B0502020202020204" pitchFamily="34" charset="0"/>
            </a:endParaRPr>
          </a:p>
          <a:p>
            <a:r>
              <a:rPr lang="en-US" sz="2000" dirty="0" smtClean="0">
                <a:solidFill>
                  <a:schemeClr val="tx2"/>
                </a:solidFill>
                <a:latin typeface="Century Gothic" panose="020B0502020202020204" pitchFamily="34" charset="0"/>
              </a:rPr>
              <a:t>Traditionally, a Payment Facilitator underwrites and funds their sub-merchant’s payments and assumes all risks, including fraud loss, chargebacks and non-payment </a:t>
            </a:r>
            <a:endParaRPr lang="en-US" sz="200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endParaRPr lang="en-US" sz="2000" b="1"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r>
              <a:rPr lang="en-US" sz="2000" b="1"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rPr>
              <a:t>Think of payment models like Square, PayPal or Stripe</a:t>
            </a:r>
          </a:p>
          <a:p>
            <a:pPr>
              <a:lnSpc>
                <a:spcPct val="107000"/>
              </a:lnSpc>
              <a:spcBef>
                <a:spcPts val="0"/>
              </a:spcBef>
              <a:spcAft>
                <a:spcPts val="1200"/>
              </a:spcAft>
            </a:pPr>
            <a:endPar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r>
              <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rPr>
              <a:t>Merges payments function with software capabilities, often focused on one or a few vertical markets.</a:t>
            </a:r>
          </a:p>
          <a:p>
            <a:pPr>
              <a:lnSpc>
                <a:spcPct val="107000"/>
              </a:lnSpc>
              <a:spcBef>
                <a:spcPts val="0"/>
              </a:spcBef>
              <a:spcAft>
                <a:spcPts val="1200"/>
              </a:spcAft>
            </a:pPr>
            <a:endPar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endPar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3</a:t>
            </a:fld>
            <a:endParaRPr lang="en-US" dirty="0"/>
          </a:p>
        </p:txBody>
      </p:sp>
    </p:spTree>
    <p:extLst>
      <p:ext uri="{BB962C8B-B14F-4D97-AF65-F5344CB8AC3E}">
        <p14:creationId xmlns:p14="http://schemas.microsoft.com/office/powerpoint/2010/main" val="17754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chemeClr val="tx2"/>
                </a:solidFill>
                <a:latin typeface="Century Gothic" panose="020B0502020202020204" pitchFamily="34" charset="0"/>
              </a:rPr>
              <a:t>A Payment Facilitator is a merchant service provider that simplifies the enrollment process. Payment Facilitators operate on a sub-merchant platform where merchants no longer require their own MID, but are boarded directly under the Payment Facilitators master MID account. </a:t>
            </a:r>
          </a:p>
          <a:p>
            <a:endParaRPr lang="en-US" sz="2000" dirty="0" smtClean="0">
              <a:solidFill>
                <a:schemeClr val="tx2"/>
              </a:solidFill>
              <a:latin typeface="Century Gothic" panose="020B0502020202020204" pitchFamily="34" charset="0"/>
            </a:endParaRPr>
          </a:p>
          <a:p>
            <a:r>
              <a:rPr lang="en-US" sz="2000" dirty="0" smtClean="0">
                <a:solidFill>
                  <a:schemeClr val="tx2"/>
                </a:solidFill>
                <a:latin typeface="Century Gothic" panose="020B0502020202020204" pitchFamily="34" charset="0"/>
              </a:rPr>
              <a:t>Traditionally, a Payment Facilitator underwrites and funds their sub-merchant’s payments and assumes all risks, including fraud loss, chargebacks and non-payment </a:t>
            </a:r>
            <a:endParaRPr lang="en-US" sz="200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endParaRPr lang="en-US" sz="2000" b="1"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r>
              <a:rPr lang="en-US" sz="2000" b="1"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rPr>
              <a:t>Think of payment models like Square, PayPal or Stripe</a:t>
            </a:r>
          </a:p>
          <a:p>
            <a:pPr>
              <a:lnSpc>
                <a:spcPct val="107000"/>
              </a:lnSpc>
              <a:spcBef>
                <a:spcPts val="0"/>
              </a:spcBef>
              <a:spcAft>
                <a:spcPts val="1200"/>
              </a:spcAft>
            </a:pPr>
            <a:endPar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pPr>
              <a:lnSpc>
                <a:spcPct val="107000"/>
              </a:lnSpc>
              <a:spcBef>
                <a:spcPts val="0"/>
              </a:spcBef>
              <a:spcAft>
                <a:spcPts val="1200"/>
              </a:spcAft>
            </a:pPr>
            <a:r>
              <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rPr>
              <a:t>Merges payments function with software capabilities, often focused on one or a few vertical markets.</a:t>
            </a:r>
          </a:p>
          <a:p>
            <a:pPr>
              <a:lnSpc>
                <a:spcPct val="107000"/>
              </a:lnSpc>
              <a:spcBef>
                <a:spcPts val="0"/>
              </a:spcBef>
              <a:spcAft>
                <a:spcPts val="1200"/>
              </a:spcAft>
            </a:pPr>
            <a:endParaRPr lang="en-US" sz="2000" b="1" baseline="0" dirty="0" smtClean="0">
              <a:solidFill>
                <a:schemeClr val="tx2"/>
              </a:solidFill>
              <a:latin typeface="Century Gothic" panose="020B0502020202020204" pitchFamily="34" charset="0"/>
              <a:ea typeface="Times New Roman" panose="02020603050405020304" pitchFamily="18" charset="0"/>
              <a:cs typeface="Helvetica" panose="020B0604020202020204" pitchFamily="34" charset="0"/>
            </a:endParaRPr>
          </a:p>
          <a:p>
            <a:r>
              <a:rPr lang="en-US" sz="2000" dirty="0" smtClean="0"/>
              <a:t>Think of Payment Facilitators as advanced aggregators</a:t>
            </a:r>
          </a:p>
          <a:p>
            <a:endParaRPr lang="en-US" sz="2000" dirty="0" smtClean="0"/>
          </a:p>
          <a:p>
            <a:r>
              <a:rPr lang="en-US" dirty="0" smtClean="0"/>
              <a:t>It’s all about removing friction</a:t>
            </a:r>
          </a:p>
          <a:p>
            <a:pPr lvl="1"/>
            <a:r>
              <a:rPr lang="en-US" dirty="0" smtClean="0"/>
              <a:t>SAAS</a:t>
            </a:r>
          </a:p>
          <a:p>
            <a:pPr lvl="1"/>
            <a:r>
              <a:rPr lang="en-US" dirty="0" smtClean="0"/>
              <a:t>ISV’s</a:t>
            </a:r>
          </a:p>
          <a:p>
            <a:endParaRPr lang="en-US" sz="2000" dirty="0" smtClean="0"/>
          </a:p>
          <a:p>
            <a:r>
              <a:rPr lang="en-US" sz="2000" dirty="0" smtClean="0"/>
              <a:t>Customers</a:t>
            </a:r>
            <a:r>
              <a:rPr lang="en-US" sz="2000" baseline="0" dirty="0" smtClean="0"/>
              <a:t> receive payment services as apart of a package of services </a:t>
            </a:r>
            <a:endParaRPr lang="en-US" sz="2000" dirty="0" smtClean="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4</a:t>
            </a:fld>
            <a:endParaRPr lang="en-US" dirty="0"/>
          </a:p>
        </p:txBody>
      </p:sp>
    </p:spTree>
    <p:extLst>
      <p:ext uri="{BB962C8B-B14F-4D97-AF65-F5344CB8AC3E}">
        <p14:creationId xmlns:p14="http://schemas.microsoft.com/office/powerpoint/2010/main" val="55369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Customers interest in and demand for improved user experiences continues to increase and the needs of point of sale software platforms are becoming more complex. To keep up with the ever-changing demands, you need to offer more. More choices. More flexibility. More simplicity.  </a:t>
            </a:r>
            <a:endParaRPr lang="en-US" dirty="0"/>
          </a:p>
          <a:p>
            <a:endParaRPr lang="en-US" dirty="0"/>
          </a:p>
          <a:p>
            <a:endParaRPr lang="en-US" baseline="0" dirty="0" smtClean="0"/>
          </a:p>
          <a:p>
            <a:r>
              <a:rPr lang="en-US" baseline="0" dirty="0" smtClean="0"/>
              <a:t>Notes on non-traditional merchants: </a:t>
            </a:r>
          </a:p>
          <a:p>
            <a:endParaRPr lang="en-US" baseline="0" dirty="0" smtClean="0"/>
          </a:p>
          <a:p>
            <a:endParaRPr lang="en-US" baseline="0" dirty="0" smtClean="0"/>
          </a:p>
          <a:p>
            <a:r>
              <a:rPr lang="en-US" sz="2400" dirty="0" smtClean="0">
                <a:solidFill>
                  <a:schemeClr val="tx2"/>
                </a:solidFill>
                <a:latin typeface="Century Gothic" panose="020B0502020202020204" pitchFamily="34" charset="0"/>
              </a:rPr>
              <a:t>It is estimated that there are over 25 million non-traditional and approximately 5.5 million small merchants worldwide.</a:t>
            </a:r>
          </a:p>
          <a:p>
            <a:endParaRPr lang="en-US" sz="2400" b="1" dirty="0" smtClean="0">
              <a:solidFill>
                <a:schemeClr val="tx2"/>
              </a:solidFill>
              <a:latin typeface="Century Gothic" panose="020B0502020202020204" pitchFamily="34" charset="0"/>
            </a:endParaRPr>
          </a:p>
          <a:p>
            <a:r>
              <a:rPr lang="en-US" sz="2400" b="1" dirty="0" smtClean="0">
                <a:solidFill>
                  <a:schemeClr val="tx2"/>
                </a:solidFill>
                <a:latin typeface="Century Gothic" panose="020B0502020202020204" pitchFamily="34" charset="0"/>
              </a:rPr>
              <a:t>Now, that’s a large portion of market share that you’ve been missing out on.</a:t>
            </a:r>
          </a:p>
          <a:p>
            <a:endParaRPr lang="en-US" sz="2400" dirty="0" smtClean="0">
              <a:solidFill>
                <a:schemeClr val="tx2"/>
              </a:solidFill>
              <a:latin typeface="Century Gothic" panose="020B0502020202020204" pitchFamily="34" charset="0"/>
            </a:endParaRPr>
          </a:p>
          <a:p>
            <a:r>
              <a:rPr lang="en-US" sz="2400" dirty="0" smtClean="0">
                <a:solidFill>
                  <a:schemeClr val="tx2"/>
                </a:solidFill>
                <a:latin typeface="Century Gothic" panose="020B0502020202020204" pitchFamily="34" charset="0"/>
              </a:rPr>
              <a:t>Payment Facilitation compliments your current sales process and gives you the competitive edge to now offer non-traditional merchants (those that process less than one million annually) easy payment acceptance.</a:t>
            </a:r>
            <a:r>
              <a:rPr lang="en-US" sz="2400" dirty="0" smtClean="0"/>
              <a:t> </a:t>
            </a:r>
            <a:endParaRPr lang="en-US" sz="2400" dirty="0" smtClean="0">
              <a:solidFill>
                <a:schemeClr val="tx2"/>
              </a:solidFill>
              <a:latin typeface="Century Gothic" panose="020B0502020202020204" pitchFamily="34" charset="0"/>
            </a:endParaRPr>
          </a:p>
          <a:p>
            <a:endParaRPr lang="en-US" sz="2400" dirty="0" smtClean="0">
              <a:solidFill>
                <a:schemeClr val="tx2"/>
              </a:solidFill>
              <a:latin typeface="Century Gothic" panose="020B0502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5</a:t>
            </a:fld>
            <a:endParaRPr lang="en-US" dirty="0"/>
          </a:p>
        </p:txBody>
      </p:sp>
    </p:spTree>
    <p:extLst>
      <p:ext uri="{BB962C8B-B14F-4D97-AF65-F5344CB8AC3E}">
        <p14:creationId xmlns:p14="http://schemas.microsoft.com/office/powerpoint/2010/main" val="99309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816422" rtl="0" eaLnBrk="0" fontAlgn="base" latinLnBrk="0" hangingPunct="0">
              <a:lnSpc>
                <a:spcPct val="100000"/>
              </a:lnSpc>
              <a:spcBef>
                <a:spcPct val="30000"/>
              </a:spcBef>
              <a:spcAft>
                <a:spcPct val="0"/>
              </a:spcAft>
              <a:buClrTx/>
              <a:buSzTx/>
              <a:buFontTx/>
              <a:buNone/>
              <a:tabLst/>
              <a:defRPr/>
            </a:pPr>
            <a:r>
              <a:rPr lang="en-US" sz="2000" b="0" dirty="0" smtClean="0"/>
              <a:t>What is Our </a:t>
            </a:r>
            <a:r>
              <a:rPr lang="en-US" sz="2000" b="0" dirty="0" err="1" smtClean="0"/>
              <a:t>ProPay</a:t>
            </a:r>
            <a:r>
              <a:rPr lang="en-US" sz="2000" b="0" dirty="0" smtClean="0"/>
              <a:t> Payment Facilitation offering? </a:t>
            </a:r>
          </a:p>
          <a:p>
            <a:pPr marL="0" marR="0" indent="0" algn="l" defTabSz="816422" rtl="0" eaLnBrk="0" fontAlgn="base" latinLnBrk="0" hangingPunct="0">
              <a:lnSpc>
                <a:spcPct val="100000"/>
              </a:lnSpc>
              <a:spcBef>
                <a:spcPct val="30000"/>
              </a:spcBef>
              <a:spcAft>
                <a:spcPct val="0"/>
              </a:spcAft>
              <a:buClrTx/>
              <a:buSzTx/>
              <a:buFontTx/>
              <a:buNone/>
              <a:tabLst/>
              <a:defRPr/>
            </a:pPr>
            <a:r>
              <a:rPr lang="en-US" sz="2000" b="0" dirty="0" smtClean="0"/>
              <a:t/>
            </a:r>
            <a:br>
              <a:rPr lang="en-US" sz="2000" b="0" dirty="0" smtClean="0"/>
            </a:br>
            <a:r>
              <a:rPr lang="en-US" sz="2000" b="0" dirty="0" smtClean="0"/>
              <a:t>Our</a:t>
            </a:r>
            <a:r>
              <a:rPr lang="en-US" sz="2000" b="0" baseline="0" dirty="0" smtClean="0"/>
              <a:t> </a:t>
            </a:r>
            <a:r>
              <a:rPr lang="en-US" sz="2000" b="0" dirty="0" smtClean="0"/>
              <a:t>Payment facilitation programs let you provide a faster, simplified customer experience. As a registered payment facilitator,</a:t>
            </a:r>
            <a:r>
              <a:rPr lang="en-US" sz="2000" b="0" baseline="0" dirty="0" smtClean="0"/>
              <a:t> </a:t>
            </a:r>
            <a:r>
              <a:rPr lang="en-US" sz="2000" b="0" baseline="0" dirty="0" err="1" smtClean="0"/>
              <a:t>ProPay</a:t>
            </a:r>
            <a:r>
              <a:rPr lang="en-US" sz="2000" b="0" baseline="0" dirty="0" smtClean="0"/>
              <a:t> holds </a:t>
            </a:r>
            <a:r>
              <a:rPr lang="en-US" sz="2000" b="0" dirty="0" smtClean="0"/>
              <a:t>the merchant account, and</a:t>
            </a:r>
            <a:r>
              <a:rPr lang="en-US" sz="2000" b="0" baseline="0" dirty="0" smtClean="0"/>
              <a:t> you bring customers to board as sub-merchants. </a:t>
            </a:r>
            <a:r>
              <a:rPr lang="en-US" sz="2000" b="0" dirty="0" smtClean="0"/>
              <a:t>We simplify the merchant enrollment process and do all of the hard work. Our sponsor bank will distribute and direct funds. You don’t have to go through the time and expense of becoming a registered payment facilitator yourself. </a:t>
            </a:r>
            <a:endParaRPr lang="en-US" dirty="0" smtClean="0"/>
          </a:p>
          <a:p>
            <a:pPr marL="0" marR="0" indent="0" algn="l" defTabSz="816422"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16422" rtl="0" eaLnBrk="0" fontAlgn="base" latinLnBrk="0" hangingPunct="0">
              <a:lnSpc>
                <a:spcPct val="100000"/>
              </a:lnSpc>
              <a:spcBef>
                <a:spcPct val="30000"/>
              </a:spcBef>
              <a:spcAft>
                <a:spcPct val="0"/>
              </a:spcAft>
              <a:buClrTx/>
              <a:buSzTx/>
              <a:buFontTx/>
              <a:buNone/>
              <a:tabLst/>
              <a:defRPr/>
            </a:pPr>
            <a:r>
              <a:rPr lang="en-US" dirty="0" smtClean="0"/>
              <a:t>NOTE:</a:t>
            </a:r>
            <a:r>
              <a:rPr lang="en-US" baseline="0" dirty="0" smtClean="0"/>
              <a:t> IT’S IMPORTANT TO KNOW THAT PROPAY IS THE REGISTERED PAYMENT FACILITATOR, NOT TSYS.</a:t>
            </a:r>
            <a:endParaRPr lang="en-US" dirty="0"/>
          </a:p>
        </p:txBody>
      </p:sp>
      <p:sp>
        <p:nvSpPr>
          <p:cNvPr id="4" name="Slide Number Placeholder 3"/>
          <p:cNvSpPr>
            <a:spLocks noGrp="1"/>
          </p:cNvSpPr>
          <p:nvPr>
            <p:ph type="sldNum" sz="quarter" idx="10"/>
          </p:nvPr>
        </p:nvSpPr>
        <p:spPr/>
        <p:txBody>
          <a:bodyPr/>
          <a:lstStyle/>
          <a:p>
            <a:pPr marL="0" marR="0" lvl="0" indent="0" algn="r" defTabSz="816422" rtl="0" eaLnBrk="1" fontAlgn="auto" latinLnBrk="0" hangingPunct="1">
              <a:lnSpc>
                <a:spcPct val="100000"/>
              </a:lnSpc>
              <a:spcBef>
                <a:spcPts val="0"/>
              </a:spcBef>
              <a:spcAft>
                <a:spcPts val="0"/>
              </a:spcAft>
              <a:buClrTx/>
              <a:buSzTx/>
              <a:buFontTx/>
              <a:buNone/>
              <a:tabLst/>
              <a:defRPr/>
            </a:pPr>
            <a:fld id="{E2D81A39-D150-394E-A69D-3BEC0CFB11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42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24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D81A39-D150-394E-A69D-3BEC0CFB11D5}" type="slidenum">
              <a:rPr lang="en-US" smtClean="0"/>
              <a:pPr>
                <a:defRPr/>
              </a:pPr>
              <a:t>7</a:t>
            </a:fld>
            <a:endParaRPr lang="en-US" dirty="0"/>
          </a:p>
        </p:txBody>
      </p:sp>
    </p:spTree>
    <p:extLst>
      <p:ext uri="{BB962C8B-B14F-4D97-AF65-F5344CB8AC3E}">
        <p14:creationId xmlns:p14="http://schemas.microsoft.com/office/powerpoint/2010/main" val="67033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16422" rtl="0" eaLnBrk="0" fontAlgn="base" latinLnBrk="0" hangingPunct="0">
              <a:lnSpc>
                <a:spcPct val="100000"/>
              </a:lnSpc>
              <a:spcBef>
                <a:spcPct val="30000"/>
              </a:spcBef>
              <a:spcAft>
                <a:spcPct val="0"/>
              </a:spcAft>
              <a:buClrTx/>
              <a:buSzTx/>
              <a:buFontTx/>
              <a:buNone/>
              <a:tabLst/>
              <a:defRPr/>
            </a:pPr>
            <a:r>
              <a:rPr lang="en-US" sz="2100" b="1" kern="1200" dirty="0">
                <a:solidFill>
                  <a:schemeClr val="tx1"/>
                </a:solidFill>
                <a:effectLst/>
                <a:latin typeface="+mn-lt"/>
                <a:ea typeface="ＭＳ Ｐゴシック" charset="0"/>
                <a:cs typeface="ＭＳ Ｐゴシック" charset="0"/>
              </a:rPr>
              <a:t>Let us handle the details, from processing and directing payments to managing risk. Our programs allow you to have </a:t>
            </a:r>
            <a:r>
              <a:rPr lang="en-US" sz="2100" b="1" kern="1200" dirty="0" smtClean="0">
                <a:solidFill>
                  <a:schemeClr val="tx1"/>
                </a:solidFill>
                <a:effectLst/>
                <a:latin typeface="+mn-lt"/>
                <a:ea typeface="ＭＳ Ｐゴシック" charset="0"/>
                <a:cs typeface="ＭＳ Ｐゴシック" charset="0"/>
              </a:rPr>
              <a:t>most </a:t>
            </a:r>
            <a:r>
              <a:rPr lang="en-US" sz="2100" b="1" kern="1200" dirty="0">
                <a:solidFill>
                  <a:schemeClr val="tx1"/>
                </a:solidFill>
                <a:effectLst/>
                <a:latin typeface="+mn-lt"/>
                <a:ea typeface="ＭＳ Ｐゴシック" charset="0"/>
                <a:cs typeface="ＭＳ Ｐゴシック" charset="0"/>
              </a:rPr>
              <a:t>of the benefits of payment facilitation without taking on the work, risk and burden yourself. We work with you to create customized offers for your business — all under our </a:t>
            </a:r>
            <a:r>
              <a:rPr lang="en-US" sz="2100" b="1" kern="1200" dirty="0" err="1" smtClean="0">
                <a:solidFill>
                  <a:schemeClr val="tx1"/>
                </a:solidFill>
                <a:effectLst/>
                <a:latin typeface="+mn-lt"/>
                <a:ea typeface="ＭＳ Ｐゴシック" charset="0"/>
                <a:cs typeface="ＭＳ Ｐゴシック" charset="0"/>
              </a:rPr>
              <a:t>ProPay</a:t>
            </a:r>
            <a:r>
              <a:rPr lang="en-US" sz="2100" b="1" kern="1200" dirty="0" smtClean="0">
                <a:solidFill>
                  <a:schemeClr val="tx1"/>
                </a:solidFill>
                <a:effectLst/>
                <a:latin typeface="+mn-lt"/>
                <a:ea typeface="ＭＳ Ｐゴシック" charset="0"/>
                <a:cs typeface="ＭＳ Ｐゴシック" charset="0"/>
              </a:rPr>
              <a:t> payment </a:t>
            </a:r>
            <a:r>
              <a:rPr lang="en-US" sz="2100" b="1" kern="1200" dirty="0">
                <a:solidFill>
                  <a:schemeClr val="tx1"/>
                </a:solidFill>
                <a:effectLst/>
                <a:latin typeface="+mn-lt"/>
                <a:ea typeface="ＭＳ Ｐゴシック" charset="0"/>
                <a:cs typeface="ＭＳ Ｐゴシック" charset="0"/>
              </a:rPr>
              <a:t>facilitation registration. </a:t>
            </a:r>
            <a:endParaRPr lang="en-US" sz="2100" b="1" kern="1200" dirty="0" smtClean="0">
              <a:solidFill>
                <a:schemeClr val="tx1"/>
              </a:solidFill>
              <a:effectLst/>
              <a:latin typeface="+mn-lt"/>
              <a:ea typeface="ＭＳ Ｐゴシック" charset="0"/>
              <a:cs typeface="ＭＳ Ｐゴシック" charset="0"/>
            </a:endParaRPr>
          </a:p>
          <a:p>
            <a:pPr marL="0" marR="0" indent="0" algn="l" defTabSz="816422" rtl="0" eaLnBrk="0" fontAlgn="base" latinLnBrk="0" hangingPunct="0">
              <a:lnSpc>
                <a:spcPct val="100000"/>
              </a:lnSpc>
              <a:spcBef>
                <a:spcPct val="30000"/>
              </a:spcBef>
              <a:spcAft>
                <a:spcPct val="0"/>
              </a:spcAft>
              <a:buClrTx/>
              <a:buSzTx/>
              <a:buFontTx/>
              <a:buNone/>
              <a:tabLst/>
              <a:defRPr/>
            </a:pPr>
            <a:endParaRPr lang="en-US" sz="2100" b="1" kern="1200" dirty="0" smtClean="0">
              <a:solidFill>
                <a:schemeClr val="tx1"/>
              </a:solidFill>
              <a:effectLst/>
              <a:latin typeface="+mn-lt"/>
              <a:ea typeface="ＭＳ Ｐゴシック" charset="0"/>
              <a:cs typeface="ＭＳ Ｐゴシック" charset="0"/>
            </a:endParaRPr>
          </a:p>
          <a:p>
            <a:pPr marL="0" marR="0" indent="0" algn="l" defTabSz="816422" rtl="0" eaLnBrk="0" fontAlgn="base" latinLnBrk="0" hangingPunct="0">
              <a:lnSpc>
                <a:spcPct val="100000"/>
              </a:lnSpc>
              <a:spcBef>
                <a:spcPct val="30000"/>
              </a:spcBef>
              <a:spcAft>
                <a:spcPct val="0"/>
              </a:spcAft>
              <a:buClrTx/>
              <a:buSzTx/>
              <a:buFontTx/>
              <a:buNone/>
              <a:tabLst/>
              <a:defRPr/>
            </a:pPr>
            <a:r>
              <a:rPr lang="en-US" sz="2100" b="1" kern="1200" dirty="0" smtClean="0">
                <a:solidFill>
                  <a:schemeClr val="tx1"/>
                </a:solidFill>
                <a:effectLst/>
                <a:latin typeface="+mn-lt"/>
                <a:ea typeface="ＭＳ Ｐゴシック" charset="0"/>
                <a:cs typeface="ＭＳ Ｐゴシック" charset="0"/>
              </a:rPr>
              <a:t>Be clear that </a:t>
            </a:r>
            <a:r>
              <a:rPr lang="en-US" sz="2100" b="1" kern="1200" dirty="0" err="1" smtClean="0">
                <a:solidFill>
                  <a:schemeClr val="tx1"/>
                </a:solidFill>
                <a:effectLst/>
                <a:latin typeface="+mn-lt"/>
                <a:ea typeface="ＭＳ Ｐゴシック" charset="0"/>
                <a:cs typeface="ＭＳ Ｐゴシック" charset="0"/>
              </a:rPr>
              <a:t>ProPay</a:t>
            </a:r>
            <a:r>
              <a:rPr lang="en-US" sz="2100" b="1" kern="1200" dirty="0" smtClean="0">
                <a:solidFill>
                  <a:schemeClr val="tx1"/>
                </a:solidFill>
                <a:effectLst/>
                <a:latin typeface="+mn-lt"/>
                <a:ea typeface="ＭＳ Ｐゴシック" charset="0"/>
                <a:cs typeface="ＭＳ Ｐゴシック" charset="0"/>
              </a:rPr>
              <a:t> is the registered payment</a:t>
            </a:r>
            <a:r>
              <a:rPr lang="en-US" sz="2100" b="1" kern="1200" baseline="0" dirty="0" smtClean="0">
                <a:solidFill>
                  <a:schemeClr val="tx1"/>
                </a:solidFill>
                <a:effectLst/>
                <a:latin typeface="+mn-lt"/>
                <a:ea typeface="ＭＳ Ｐゴシック" charset="0"/>
                <a:cs typeface="ＭＳ Ｐゴシック" charset="0"/>
              </a:rPr>
              <a:t> facilitator, not TSYS. These are TSYS programs but the registration is </a:t>
            </a:r>
            <a:r>
              <a:rPr lang="en-US" sz="2100" b="1" kern="1200" baseline="0" dirty="0" err="1" smtClean="0">
                <a:solidFill>
                  <a:schemeClr val="tx1"/>
                </a:solidFill>
                <a:effectLst/>
                <a:latin typeface="+mn-lt"/>
                <a:ea typeface="ＭＳ Ｐゴシック" charset="0"/>
                <a:cs typeface="ＭＳ Ｐゴシック" charset="0"/>
              </a:rPr>
              <a:t>ProPay</a:t>
            </a:r>
            <a:r>
              <a:rPr lang="en-US" sz="2100" b="1" kern="1200" baseline="0" dirty="0" smtClean="0">
                <a:solidFill>
                  <a:schemeClr val="tx1"/>
                </a:solidFill>
                <a:effectLst/>
                <a:latin typeface="+mn-lt"/>
                <a:ea typeface="ＭＳ Ｐゴシック" charset="0"/>
                <a:cs typeface="ＭＳ Ｐゴシック" charset="0"/>
              </a:rPr>
              <a:t>. </a:t>
            </a:r>
            <a:endParaRPr lang="en-US" sz="21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2D81A39-D150-394E-A69D-3BEC0CFB11D5}" type="slidenum">
              <a:rPr lang="en-US" smtClean="0"/>
              <a:pPr>
                <a:defRPr/>
              </a:pPr>
              <a:t>8</a:t>
            </a:fld>
            <a:endParaRPr lang="en-US" dirty="0"/>
          </a:p>
        </p:txBody>
      </p:sp>
    </p:spTree>
    <p:extLst>
      <p:ext uri="{BB962C8B-B14F-4D97-AF65-F5344CB8AC3E}">
        <p14:creationId xmlns:p14="http://schemas.microsoft.com/office/powerpoint/2010/main" val="271913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2100" kern="1200" dirty="0">
                <a:solidFill>
                  <a:schemeClr val="tx1"/>
                </a:solidFill>
                <a:effectLst/>
                <a:latin typeface="+mn-lt"/>
                <a:ea typeface="ＭＳ Ｐゴシック" charset="0"/>
                <a:cs typeface="ＭＳ Ｐゴシック" charset="0"/>
              </a:rPr>
              <a:t>-</a:t>
            </a:r>
            <a:r>
              <a:rPr lang="en-US" sz="2100" kern="1200" baseline="0" dirty="0">
                <a:solidFill>
                  <a:schemeClr val="tx1"/>
                </a:solidFill>
                <a:effectLst/>
                <a:latin typeface="+mn-lt"/>
                <a:ea typeface="ＭＳ Ｐゴシック" charset="0"/>
                <a:cs typeface="ＭＳ Ｐゴシック" charset="0"/>
              </a:rPr>
              <a:t> </a:t>
            </a:r>
            <a:r>
              <a:rPr lang="en-US" sz="2100" kern="1200" baseline="0" dirty="0" smtClean="0">
                <a:solidFill>
                  <a:schemeClr val="tx1"/>
                </a:solidFill>
                <a:effectLst/>
                <a:latin typeface="+mn-lt"/>
                <a:ea typeface="ＭＳ Ｐゴシック" charset="0"/>
                <a:cs typeface="ＭＳ Ｐゴシック" charset="0"/>
              </a:rPr>
              <a:t>     M</a:t>
            </a:r>
            <a:r>
              <a:rPr lang="en-US" sz="2100" kern="1200" dirty="0" smtClean="0">
                <a:solidFill>
                  <a:schemeClr val="tx1"/>
                </a:solidFill>
                <a:effectLst/>
                <a:latin typeface="+mn-lt"/>
                <a:ea typeface="ＭＳ Ｐゴシック" charset="0"/>
                <a:cs typeface="ＭＳ Ｐゴシック" charset="0"/>
              </a:rPr>
              <a:t>erchants </a:t>
            </a:r>
            <a:r>
              <a:rPr lang="en-US" sz="2100" kern="1200" dirty="0">
                <a:solidFill>
                  <a:schemeClr val="tx1"/>
                </a:solidFill>
                <a:effectLst/>
                <a:latin typeface="+mn-lt"/>
                <a:ea typeface="ＭＳ Ｐゴシック" charset="0"/>
                <a:cs typeface="ＭＳ Ｐゴシック" charset="0"/>
              </a:rPr>
              <a:t>are </a:t>
            </a:r>
            <a:r>
              <a:rPr lang="en-US" sz="2100" kern="1200" dirty="0" smtClean="0">
                <a:solidFill>
                  <a:schemeClr val="tx1"/>
                </a:solidFill>
                <a:effectLst/>
                <a:latin typeface="+mn-lt"/>
                <a:ea typeface="ＭＳ Ｐゴシック" charset="0"/>
                <a:cs typeface="ＭＳ Ｐゴシック" charset="0"/>
              </a:rPr>
              <a:t>on </a:t>
            </a:r>
            <a:r>
              <a:rPr lang="en-US" sz="2100" kern="1200" dirty="0">
                <a:solidFill>
                  <a:schemeClr val="tx1"/>
                </a:solidFill>
                <a:effectLst/>
                <a:latin typeface="+mn-lt"/>
                <a:ea typeface="ＭＳ Ｐゴシック" charset="0"/>
                <a:cs typeface="ＭＳ Ｐゴシック" charset="0"/>
              </a:rPr>
              <a:t>boarded immediately upon completion of the short-form application. This lets </a:t>
            </a:r>
            <a:r>
              <a:rPr lang="en-US" sz="2100" kern="1200" dirty="0" smtClean="0">
                <a:solidFill>
                  <a:schemeClr val="tx1"/>
                </a:solidFill>
                <a:effectLst/>
                <a:latin typeface="+mn-lt"/>
                <a:ea typeface="ＭＳ Ｐゴシック" charset="0"/>
                <a:cs typeface="ＭＳ Ｐゴシック" charset="0"/>
              </a:rPr>
              <a:t>partners </a:t>
            </a:r>
            <a:r>
              <a:rPr lang="en-US" sz="2100" kern="1200" dirty="0">
                <a:solidFill>
                  <a:schemeClr val="tx1"/>
                </a:solidFill>
                <a:effectLst/>
                <a:latin typeface="+mn-lt"/>
                <a:ea typeface="ＭＳ Ｐゴシック" charset="0"/>
                <a:cs typeface="ＭＳ Ｐゴシック" charset="0"/>
              </a:rPr>
              <a:t>compete directly with offers that include instant processing  (like Square an</a:t>
            </a:r>
            <a:r>
              <a:rPr lang="en-US" sz="2100" kern="1200" baseline="0" dirty="0">
                <a:solidFill>
                  <a:schemeClr val="tx1"/>
                </a:solidFill>
                <a:effectLst/>
                <a:latin typeface="+mn-lt"/>
                <a:ea typeface="ＭＳ Ｐゴシック" charset="0"/>
                <a:cs typeface="ＭＳ Ｐゴシック" charset="0"/>
              </a:rPr>
              <a:t>d Stripe</a:t>
            </a:r>
            <a:r>
              <a:rPr lang="en-US" sz="2100" kern="1200" dirty="0">
                <a:solidFill>
                  <a:schemeClr val="tx1"/>
                </a:solidFill>
                <a:effectLst/>
                <a:latin typeface="+mn-lt"/>
                <a:ea typeface="ＭＳ Ｐゴシック" charset="0"/>
                <a:cs typeface="ＭＳ Ｐゴシック" charset="0"/>
              </a:rPr>
              <a:t>) while offering much more — robust, feature-rich solutions.</a:t>
            </a:r>
          </a:p>
          <a:p>
            <a:endParaRPr lang="en-US" sz="2100" kern="1200" dirty="0">
              <a:solidFill>
                <a:schemeClr val="tx1"/>
              </a:solidFill>
              <a:effectLst/>
              <a:latin typeface="+mn-lt"/>
              <a:ea typeface="ＭＳ Ｐゴシック" charset="0"/>
              <a:cs typeface="ＭＳ Ｐゴシック" charset="0"/>
            </a:endParaRPr>
          </a:p>
          <a:p>
            <a:pPr marL="342900" indent="-342900">
              <a:buFontTx/>
              <a:buChar char="-"/>
            </a:pPr>
            <a:r>
              <a:rPr lang="en-US" sz="2100" kern="1200" dirty="0">
                <a:solidFill>
                  <a:schemeClr val="tx1"/>
                </a:solidFill>
                <a:effectLst/>
                <a:latin typeface="+mn-lt"/>
                <a:ea typeface="ＭＳ Ｐゴシック" charset="0"/>
                <a:cs typeface="ＭＳ Ｐゴシック" charset="0"/>
              </a:rPr>
              <a:t>Merchants don’t have to go the extra step</a:t>
            </a:r>
            <a:r>
              <a:rPr lang="en-US" sz="2100" kern="1200" baseline="0" dirty="0">
                <a:solidFill>
                  <a:schemeClr val="tx1"/>
                </a:solidFill>
                <a:effectLst/>
                <a:latin typeface="+mn-lt"/>
                <a:ea typeface="ＭＳ Ｐゴシック" charset="0"/>
                <a:cs typeface="ＭＳ Ｐゴシック" charset="0"/>
              </a:rPr>
              <a:t> to fill out a traditional merchant application and go through an underwriting process to then begin processing payments.</a:t>
            </a:r>
          </a:p>
          <a:p>
            <a:pPr marL="342900" marR="0" indent="-342900" algn="l" defTabSz="816422" rtl="0" eaLnBrk="0" fontAlgn="base" latinLnBrk="0" hangingPunct="0">
              <a:lnSpc>
                <a:spcPct val="100000"/>
              </a:lnSpc>
              <a:spcBef>
                <a:spcPct val="30000"/>
              </a:spcBef>
              <a:spcAft>
                <a:spcPct val="0"/>
              </a:spcAft>
              <a:buClrTx/>
              <a:buSzTx/>
              <a:buFontTx/>
              <a:buChar char="-"/>
              <a:tabLst/>
              <a:defRPr/>
            </a:pPr>
            <a:endParaRPr lang="en-US" sz="2100" kern="1200" dirty="0">
              <a:solidFill>
                <a:schemeClr val="tx1"/>
              </a:solidFill>
              <a:effectLst/>
              <a:latin typeface="+mn-lt"/>
              <a:ea typeface="ＭＳ Ｐゴシック" charset="0"/>
              <a:cs typeface="ＭＳ Ｐゴシック" charset="0"/>
            </a:endParaRPr>
          </a:p>
          <a:p>
            <a:pPr marL="342900" indent="-342900">
              <a:buFontTx/>
              <a:buChar char="-"/>
            </a:pPr>
            <a:endParaRPr lang="en-US" sz="2000" dirty="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6948" indent="-291133" eaLnBrk="0" hangingPunct="0">
              <a:defRPr sz="2400">
                <a:solidFill>
                  <a:schemeClr val="tx1"/>
                </a:solidFill>
                <a:latin typeface="Calibri" charset="0"/>
                <a:ea typeface="ＭＳ Ｐゴシック" charset="0"/>
              </a:defRPr>
            </a:lvl2pPr>
            <a:lvl3pPr marL="1164535" indent="-232906" eaLnBrk="0" hangingPunct="0">
              <a:defRPr sz="2400">
                <a:solidFill>
                  <a:schemeClr val="tx1"/>
                </a:solidFill>
                <a:latin typeface="Calibri" charset="0"/>
                <a:ea typeface="ＭＳ Ｐゴシック" charset="0"/>
              </a:defRPr>
            </a:lvl3pPr>
            <a:lvl4pPr marL="1630349" indent="-232906" eaLnBrk="0" hangingPunct="0">
              <a:defRPr sz="2400">
                <a:solidFill>
                  <a:schemeClr val="tx1"/>
                </a:solidFill>
                <a:latin typeface="Calibri" charset="0"/>
                <a:ea typeface="ＭＳ Ｐゴシック" charset="0"/>
              </a:defRPr>
            </a:lvl4pPr>
            <a:lvl5pPr marL="2096163" indent="-232906" eaLnBrk="0" hangingPunct="0">
              <a:defRPr sz="2400">
                <a:solidFill>
                  <a:schemeClr val="tx1"/>
                </a:solidFill>
                <a:latin typeface="Calibri" charset="0"/>
                <a:ea typeface="ＭＳ Ｐゴシック" charset="0"/>
              </a:defRPr>
            </a:lvl5pPr>
            <a:lvl6pPr marL="2561976" indent="-232906" eaLnBrk="0" fontAlgn="base" hangingPunct="0">
              <a:spcBef>
                <a:spcPct val="0"/>
              </a:spcBef>
              <a:spcAft>
                <a:spcPct val="0"/>
              </a:spcAft>
              <a:defRPr sz="2400">
                <a:solidFill>
                  <a:schemeClr val="tx1"/>
                </a:solidFill>
                <a:latin typeface="Calibri" charset="0"/>
                <a:ea typeface="ＭＳ Ｐゴシック" charset="0"/>
              </a:defRPr>
            </a:lvl6pPr>
            <a:lvl7pPr marL="3027789" indent="-232906" eaLnBrk="0" fontAlgn="base" hangingPunct="0">
              <a:spcBef>
                <a:spcPct val="0"/>
              </a:spcBef>
              <a:spcAft>
                <a:spcPct val="0"/>
              </a:spcAft>
              <a:defRPr sz="2400">
                <a:solidFill>
                  <a:schemeClr val="tx1"/>
                </a:solidFill>
                <a:latin typeface="Calibri" charset="0"/>
                <a:ea typeface="ＭＳ Ｐゴシック" charset="0"/>
              </a:defRPr>
            </a:lvl7pPr>
            <a:lvl8pPr marL="3493603" indent="-232906" eaLnBrk="0" fontAlgn="base" hangingPunct="0">
              <a:spcBef>
                <a:spcPct val="0"/>
              </a:spcBef>
              <a:spcAft>
                <a:spcPct val="0"/>
              </a:spcAft>
              <a:defRPr sz="2400">
                <a:solidFill>
                  <a:schemeClr val="tx1"/>
                </a:solidFill>
                <a:latin typeface="Calibri" charset="0"/>
                <a:ea typeface="ＭＳ Ｐゴシック" charset="0"/>
              </a:defRPr>
            </a:lvl8pPr>
            <a:lvl9pPr marL="3959418" indent="-232906"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894AF54-1DC5-9345-A835-48A925BED36A}" type="slidenum">
              <a:rPr lang="en-US" sz="1200">
                <a:solidFill>
                  <a:prstClr val="black"/>
                </a:solidFill>
              </a:rPr>
              <a:pPr eaLnBrk="1" hangingPunct="1"/>
              <a:t>9</a:t>
            </a:fld>
            <a:endParaRPr lang="en-US" sz="1200" dirty="0">
              <a:solidFill>
                <a:prstClr val="black"/>
              </a:solidFill>
            </a:endParaRPr>
          </a:p>
        </p:txBody>
      </p:sp>
    </p:spTree>
    <p:extLst>
      <p:ext uri="{BB962C8B-B14F-4D97-AF65-F5344CB8AC3E}">
        <p14:creationId xmlns:p14="http://schemas.microsoft.com/office/powerpoint/2010/main" val="312834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hite Title / Logo">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1059632" y="1976479"/>
            <a:ext cx="1633402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lvl1pPr>
              <a:defRPr sz="4000">
                <a:solidFill>
                  <a:schemeClr val="bg2"/>
                </a:solidFill>
              </a:defRPr>
            </a:lvl1pPr>
          </a:lstStyle>
          <a:p>
            <a:pPr lvl="0"/>
            <a:r>
              <a:rPr lang="en-US" dirty="0"/>
              <a:t>Title</a:t>
            </a:r>
          </a:p>
        </p:txBody>
      </p:sp>
      <p:sp>
        <p:nvSpPr>
          <p:cNvPr id="12" name="Text Placeholder 2"/>
          <p:cNvSpPr>
            <a:spLocks noGrp="1"/>
          </p:cNvSpPr>
          <p:nvPr>
            <p:ph type="body" sz="quarter" idx="10"/>
          </p:nvPr>
        </p:nvSpPr>
        <p:spPr>
          <a:xfrm>
            <a:off x="1059632" y="2789135"/>
            <a:ext cx="13353054" cy="1614053"/>
          </a:xfrm>
          <a:prstGeom prst="rect">
            <a:avLst/>
          </a:prstGeom>
        </p:spPr>
        <p:txBody>
          <a:bodyPr/>
          <a:lstStyle>
            <a:lvl1pPr marL="0" indent="0">
              <a:spcBef>
                <a:spcPts val="0"/>
              </a:spcBef>
              <a:buFontTx/>
              <a:buNone/>
              <a:defRPr sz="11500" b="0">
                <a:solidFill>
                  <a:schemeClr val="tx2">
                    <a:lumMod val="75000"/>
                  </a:schemeClr>
                </a:solidFill>
              </a:defRPr>
            </a:lvl1pPr>
          </a:lstStyle>
          <a:p>
            <a:pPr lvl="0"/>
            <a:r>
              <a:rPr lang="en-US" dirty="0"/>
              <a:t>Click to edit Master text styles</a:t>
            </a:r>
          </a:p>
        </p:txBody>
      </p:sp>
      <p:grpSp>
        <p:nvGrpSpPr>
          <p:cNvPr id="14" name="Group 5"/>
          <p:cNvGrpSpPr>
            <a:grpSpLocks noChangeAspect="1"/>
          </p:cNvGrpSpPr>
          <p:nvPr userDrawn="1"/>
        </p:nvGrpSpPr>
        <p:grpSpPr bwMode="auto">
          <a:xfrm>
            <a:off x="1236895" y="8002666"/>
            <a:ext cx="2450714" cy="822960"/>
            <a:chOff x="4677" y="3714"/>
            <a:chExt cx="3103" cy="1042"/>
          </a:xfrm>
        </p:grpSpPr>
        <p:sp>
          <p:nvSpPr>
            <p:cNvPr id="15" name="AutoShape 4"/>
            <p:cNvSpPr>
              <a:spLocks noChangeAspect="1" noChangeArrowheads="1" noTextEdit="1"/>
            </p:cNvSpPr>
            <p:nvPr userDrawn="1"/>
          </p:nvSpPr>
          <p:spPr bwMode="auto">
            <a:xfrm>
              <a:off x="4677" y="3714"/>
              <a:ext cx="3103"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4677" y="3835"/>
              <a:ext cx="660" cy="800"/>
            </a:xfrm>
            <a:custGeom>
              <a:avLst/>
              <a:gdLst>
                <a:gd name="T0" fmla="*/ 0 w 660"/>
                <a:gd name="T1" fmla="*/ 0 h 800"/>
                <a:gd name="T2" fmla="*/ 660 w 660"/>
                <a:gd name="T3" fmla="*/ 0 h 800"/>
                <a:gd name="T4" fmla="*/ 660 w 660"/>
                <a:gd name="T5" fmla="*/ 200 h 800"/>
                <a:gd name="T6" fmla="*/ 454 w 660"/>
                <a:gd name="T7" fmla="*/ 200 h 800"/>
                <a:gd name="T8" fmla="*/ 454 w 660"/>
                <a:gd name="T9" fmla="*/ 800 h 800"/>
                <a:gd name="T10" fmla="*/ 206 w 660"/>
                <a:gd name="T11" fmla="*/ 800 h 800"/>
                <a:gd name="T12" fmla="*/ 206 w 660"/>
                <a:gd name="T13" fmla="*/ 200 h 800"/>
                <a:gd name="T14" fmla="*/ 0 w 660"/>
                <a:gd name="T15" fmla="*/ 200 h 800"/>
                <a:gd name="T16" fmla="*/ 0 w 66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00">
                  <a:moveTo>
                    <a:pt x="0" y="0"/>
                  </a:moveTo>
                  <a:lnTo>
                    <a:pt x="660" y="0"/>
                  </a:lnTo>
                  <a:lnTo>
                    <a:pt x="660" y="200"/>
                  </a:lnTo>
                  <a:lnTo>
                    <a:pt x="454" y="200"/>
                  </a:lnTo>
                  <a:lnTo>
                    <a:pt x="454" y="800"/>
                  </a:lnTo>
                  <a:lnTo>
                    <a:pt x="206" y="800"/>
                  </a:lnTo>
                  <a:lnTo>
                    <a:pt x="206" y="200"/>
                  </a:lnTo>
                  <a:lnTo>
                    <a:pt x="0" y="20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userDrawn="1"/>
          </p:nvSpPr>
          <p:spPr bwMode="auto">
            <a:xfrm>
              <a:off x="6104" y="3857"/>
              <a:ext cx="859" cy="764"/>
            </a:xfrm>
            <a:custGeom>
              <a:avLst/>
              <a:gdLst>
                <a:gd name="T0" fmla="*/ 284 w 859"/>
                <a:gd name="T1" fmla="*/ 0 h 764"/>
                <a:gd name="T2" fmla="*/ 433 w 859"/>
                <a:gd name="T3" fmla="*/ 257 h 764"/>
                <a:gd name="T4" fmla="*/ 582 w 859"/>
                <a:gd name="T5" fmla="*/ 0 h 764"/>
                <a:gd name="T6" fmla="*/ 859 w 859"/>
                <a:gd name="T7" fmla="*/ 0 h 764"/>
                <a:gd name="T8" fmla="*/ 554 w 859"/>
                <a:gd name="T9" fmla="*/ 442 h 764"/>
                <a:gd name="T10" fmla="*/ 554 w 859"/>
                <a:gd name="T11" fmla="*/ 764 h 764"/>
                <a:gd name="T12" fmla="*/ 313 w 859"/>
                <a:gd name="T13" fmla="*/ 764 h 764"/>
                <a:gd name="T14" fmla="*/ 313 w 859"/>
                <a:gd name="T15" fmla="*/ 442 h 764"/>
                <a:gd name="T16" fmla="*/ 0 w 859"/>
                <a:gd name="T17" fmla="*/ 0 h 764"/>
                <a:gd name="T18" fmla="*/ 284 w 859"/>
                <a:gd name="T19"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764">
                  <a:moveTo>
                    <a:pt x="284" y="0"/>
                  </a:moveTo>
                  <a:lnTo>
                    <a:pt x="433" y="257"/>
                  </a:lnTo>
                  <a:lnTo>
                    <a:pt x="582" y="0"/>
                  </a:lnTo>
                  <a:lnTo>
                    <a:pt x="859" y="0"/>
                  </a:lnTo>
                  <a:lnTo>
                    <a:pt x="554" y="442"/>
                  </a:lnTo>
                  <a:lnTo>
                    <a:pt x="554" y="764"/>
                  </a:lnTo>
                  <a:lnTo>
                    <a:pt x="313" y="764"/>
                  </a:lnTo>
                  <a:lnTo>
                    <a:pt x="313" y="442"/>
                  </a:lnTo>
                  <a:lnTo>
                    <a:pt x="0" y="0"/>
                  </a:lnTo>
                  <a:lnTo>
                    <a:pt x="28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userDrawn="1"/>
          </p:nvSpPr>
          <p:spPr bwMode="auto">
            <a:xfrm>
              <a:off x="6864" y="3714"/>
              <a:ext cx="689" cy="1042"/>
            </a:xfrm>
            <a:custGeom>
              <a:avLst/>
              <a:gdLst>
                <a:gd name="T0" fmla="*/ 95 w 97"/>
                <a:gd name="T1" fmla="*/ 0 h 146"/>
                <a:gd name="T2" fmla="*/ 92 w 97"/>
                <a:gd name="T3" fmla="*/ 2 h 146"/>
                <a:gd name="T4" fmla="*/ 92 w 97"/>
                <a:gd name="T5" fmla="*/ 25 h 146"/>
                <a:gd name="T6" fmla="*/ 89 w 97"/>
                <a:gd name="T7" fmla="*/ 23 h 146"/>
                <a:gd name="T8" fmla="*/ 56 w 97"/>
                <a:gd name="T9" fmla="*/ 17 h 146"/>
                <a:gd name="T10" fmla="*/ 12 w 97"/>
                <a:gd name="T11" fmla="*/ 39 h 146"/>
                <a:gd name="T12" fmla="*/ 9 w 97"/>
                <a:gd name="T13" fmla="*/ 52 h 146"/>
                <a:gd name="T14" fmla="*/ 38 w 97"/>
                <a:gd name="T15" fmla="*/ 83 h 146"/>
                <a:gd name="T16" fmla="*/ 66 w 97"/>
                <a:gd name="T17" fmla="*/ 89 h 146"/>
                <a:gd name="T18" fmla="*/ 72 w 97"/>
                <a:gd name="T19" fmla="*/ 96 h 146"/>
                <a:gd name="T20" fmla="*/ 56 w 97"/>
                <a:gd name="T21" fmla="*/ 104 h 146"/>
                <a:gd name="T22" fmla="*/ 41 w 97"/>
                <a:gd name="T23" fmla="*/ 102 h 146"/>
                <a:gd name="T24" fmla="*/ 26 w 97"/>
                <a:gd name="T25" fmla="*/ 90 h 146"/>
                <a:gd name="T26" fmla="*/ 0 w 97"/>
                <a:gd name="T27" fmla="*/ 107 h 146"/>
                <a:gd name="T28" fmla="*/ 30 w 97"/>
                <a:gd name="T29" fmla="*/ 127 h 146"/>
                <a:gd name="T30" fmla="*/ 55 w 97"/>
                <a:gd name="T31" fmla="*/ 130 h 146"/>
                <a:gd name="T32" fmla="*/ 92 w 97"/>
                <a:gd name="T33" fmla="*/ 119 h 146"/>
                <a:gd name="T34" fmla="*/ 92 w 97"/>
                <a:gd name="T35" fmla="*/ 143 h 146"/>
                <a:gd name="T36" fmla="*/ 95 w 97"/>
                <a:gd name="T37" fmla="*/ 146 h 146"/>
                <a:gd name="T38" fmla="*/ 97 w 97"/>
                <a:gd name="T39" fmla="*/ 143 h 146"/>
                <a:gd name="T40" fmla="*/ 97 w 97"/>
                <a:gd name="T41" fmla="*/ 2 h 146"/>
                <a:gd name="T42" fmla="*/ 95 w 97"/>
                <a:gd name="T43" fmla="*/ 0 h 146"/>
                <a:gd name="T44" fmla="*/ 58 w 97"/>
                <a:gd name="T45" fmla="*/ 57 h 146"/>
                <a:gd name="T46" fmla="*/ 43 w 97"/>
                <a:gd name="T47" fmla="*/ 49 h 146"/>
                <a:gd name="T48" fmla="*/ 55 w 97"/>
                <a:gd name="T49" fmla="*/ 42 h 146"/>
                <a:gd name="T50" fmla="*/ 75 w 97"/>
                <a:gd name="T51" fmla="*/ 46 h 146"/>
                <a:gd name="T52" fmla="*/ 83 w 97"/>
                <a:gd name="T53" fmla="*/ 53 h 146"/>
                <a:gd name="T54" fmla="*/ 92 w 97"/>
                <a:gd name="T55" fmla="*/ 46 h 146"/>
                <a:gd name="T56" fmla="*/ 92 w 97"/>
                <a:gd name="T57" fmla="*/ 67 h 146"/>
                <a:gd name="T58" fmla="*/ 58 w 97"/>
                <a:gd name="T59"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46">
                  <a:moveTo>
                    <a:pt x="95" y="0"/>
                  </a:moveTo>
                  <a:cubicBezTo>
                    <a:pt x="93" y="0"/>
                    <a:pt x="92" y="1"/>
                    <a:pt x="92" y="2"/>
                  </a:cubicBezTo>
                  <a:cubicBezTo>
                    <a:pt x="92" y="25"/>
                    <a:pt x="92" y="25"/>
                    <a:pt x="92" y="25"/>
                  </a:cubicBezTo>
                  <a:cubicBezTo>
                    <a:pt x="91" y="25"/>
                    <a:pt x="90" y="24"/>
                    <a:pt x="89" y="23"/>
                  </a:cubicBezTo>
                  <a:cubicBezTo>
                    <a:pt x="80" y="19"/>
                    <a:pt x="69" y="17"/>
                    <a:pt x="56" y="17"/>
                  </a:cubicBezTo>
                  <a:cubicBezTo>
                    <a:pt x="37" y="17"/>
                    <a:pt x="19" y="23"/>
                    <a:pt x="12" y="39"/>
                  </a:cubicBezTo>
                  <a:cubicBezTo>
                    <a:pt x="10" y="43"/>
                    <a:pt x="9" y="48"/>
                    <a:pt x="9" y="52"/>
                  </a:cubicBezTo>
                  <a:cubicBezTo>
                    <a:pt x="9" y="75"/>
                    <a:pt x="28" y="81"/>
                    <a:pt x="38" y="83"/>
                  </a:cubicBezTo>
                  <a:cubicBezTo>
                    <a:pt x="42" y="84"/>
                    <a:pt x="62" y="88"/>
                    <a:pt x="66" y="89"/>
                  </a:cubicBezTo>
                  <a:cubicBezTo>
                    <a:pt x="72" y="91"/>
                    <a:pt x="72" y="95"/>
                    <a:pt x="72" y="96"/>
                  </a:cubicBezTo>
                  <a:cubicBezTo>
                    <a:pt x="72" y="104"/>
                    <a:pt x="59" y="104"/>
                    <a:pt x="56" y="104"/>
                  </a:cubicBezTo>
                  <a:cubicBezTo>
                    <a:pt x="51" y="104"/>
                    <a:pt x="45" y="103"/>
                    <a:pt x="41" y="102"/>
                  </a:cubicBezTo>
                  <a:cubicBezTo>
                    <a:pt x="31" y="99"/>
                    <a:pt x="29" y="95"/>
                    <a:pt x="26" y="90"/>
                  </a:cubicBezTo>
                  <a:cubicBezTo>
                    <a:pt x="0" y="107"/>
                    <a:pt x="0" y="107"/>
                    <a:pt x="0" y="107"/>
                  </a:cubicBezTo>
                  <a:cubicBezTo>
                    <a:pt x="5" y="112"/>
                    <a:pt x="12" y="122"/>
                    <a:pt x="30" y="127"/>
                  </a:cubicBezTo>
                  <a:cubicBezTo>
                    <a:pt x="38" y="129"/>
                    <a:pt x="46" y="130"/>
                    <a:pt x="55" y="130"/>
                  </a:cubicBezTo>
                  <a:cubicBezTo>
                    <a:pt x="60" y="130"/>
                    <a:pt x="79" y="130"/>
                    <a:pt x="92" y="119"/>
                  </a:cubicBezTo>
                  <a:cubicBezTo>
                    <a:pt x="92" y="143"/>
                    <a:pt x="92" y="143"/>
                    <a:pt x="92" y="143"/>
                  </a:cubicBezTo>
                  <a:cubicBezTo>
                    <a:pt x="92" y="145"/>
                    <a:pt x="93" y="146"/>
                    <a:pt x="95" y="146"/>
                  </a:cubicBezTo>
                  <a:cubicBezTo>
                    <a:pt x="96" y="146"/>
                    <a:pt x="97" y="145"/>
                    <a:pt x="97" y="143"/>
                  </a:cubicBezTo>
                  <a:cubicBezTo>
                    <a:pt x="97" y="2"/>
                    <a:pt x="97" y="2"/>
                    <a:pt x="97" y="2"/>
                  </a:cubicBezTo>
                  <a:cubicBezTo>
                    <a:pt x="97" y="1"/>
                    <a:pt x="96" y="0"/>
                    <a:pt x="95" y="0"/>
                  </a:cubicBezTo>
                  <a:close/>
                  <a:moveTo>
                    <a:pt x="58" y="57"/>
                  </a:moveTo>
                  <a:cubicBezTo>
                    <a:pt x="48" y="56"/>
                    <a:pt x="43" y="54"/>
                    <a:pt x="43" y="49"/>
                  </a:cubicBezTo>
                  <a:cubicBezTo>
                    <a:pt x="43" y="44"/>
                    <a:pt x="49" y="42"/>
                    <a:pt x="55" y="42"/>
                  </a:cubicBezTo>
                  <a:cubicBezTo>
                    <a:pt x="60" y="42"/>
                    <a:pt x="69" y="43"/>
                    <a:pt x="75" y="46"/>
                  </a:cubicBezTo>
                  <a:cubicBezTo>
                    <a:pt x="80" y="49"/>
                    <a:pt x="82" y="51"/>
                    <a:pt x="83" y="53"/>
                  </a:cubicBezTo>
                  <a:cubicBezTo>
                    <a:pt x="92" y="46"/>
                    <a:pt x="92" y="46"/>
                    <a:pt x="92" y="46"/>
                  </a:cubicBezTo>
                  <a:cubicBezTo>
                    <a:pt x="92" y="67"/>
                    <a:pt x="92" y="67"/>
                    <a:pt x="92" y="67"/>
                  </a:cubicBezTo>
                  <a:cubicBezTo>
                    <a:pt x="83" y="62"/>
                    <a:pt x="70" y="60"/>
                    <a:pt x="58" y="5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userDrawn="1"/>
          </p:nvSpPr>
          <p:spPr bwMode="auto">
            <a:xfrm>
              <a:off x="5472" y="3714"/>
              <a:ext cx="668" cy="1042"/>
            </a:xfrm>
            <a:custGeom>
              <a:avLst/>
              <a:gdLst>
                <a:gd name="T0" fmla="*/ 46 w 94"/>
                <a:gd name="T1" fmla="*/ 57 h 146"/>
                <a:gd name="T2" fmla="*/ 31 w 94"/>
                <a:gd name="T3" fmla="*/ 49 h 146"/>
                <a:gd name="T4" fmla="*/ 43 w 94"/>
                <a:gd name="T5" fmla="*/ 42 h 146"/>
                <a:gd name="T6" fmla="*/ 63 w 94"/>
                <a:gd name="T7" fmla="*/ 46 h 146"/>
                <a:gd name="T8" fmla="*/ 71 w 94"/>
                <a:gd name="T9" fmla="*/ 53 h 146"/>
                <a:gd name="T10" fmla="*/ 93 w 94"/>
                <a:gd name="T11" fmla="*/ 36 h 146"/>
                <a:gd name="T12" fmla="*/ 77 w 94"/>
                <a:gd name="T13" fmla="*/ 23 h 146"/>
                <a:gd name="T14" fmla="*/ 44 w 94"/>
                <a:gd name="T15" fmla="*/ 17 h 146"/>
                <a:gd name="T16" fmla="*/ 5 w 94"/>
                <a:gd name="T17" fmla="*/ 31 h 146"/>
                <a:gd name="T18" fmla="*/ 5 w 94"/>
                <a:gd name="T19" fmla="*/ 2 h 146"/>
                <a:gd name="T20" fmla="*/ 2 w 94"/>
                <a:gd name="T21" fmla="*/ 0 h 146"/>
                <a:gd name="T22" fmla="*/ 0 w 94"/>
                <a:gd name="T23" fmla="*/ 2 h 146"/>
                <a:gd name="T24" fmla="*/ 0 w 94"/>
                <a:gd name="T25" fmla="*/ 143 h 146"/>
                <a:gd name="T26" fmla="*/ 2 w 94"/>
                <a:gd name="T27" fmla="*/ 146 h 146"/>
                <a:gd name="T28" fmla="*/ 5 w 94"/>
                <a:gd name="T29" fmla="*/ 143 h 146"/>
                <a:gd name="T30" fmla="*/ 5 w 94"/>
                <a:gd name="T31" fmla="*/ 121 h 146"/>
                <a:gd name="T32" fmla="*/ 18 w 94"/>
                <a:gd name="T33" fmla="*/ 127 h 146"/>
                <a:gd name="T34" fmla="*/ 43 w 94"/>
                <a:gd name="T35" fmla="*/ 130 h 146"/>
                <a:gd name="T36" fmla="*/ 84 w 94"/>
                <a:gd name="T37" fmla="*/ 116 h 146"/>
                <a:gd name="T38" fmla="*/ 94 w 94"/>
                <a:gd name="T39" fmla="*/ 92 h 146"/>
                <a:gd name="T40" fmla="*/ 46 w 94"/>
                <a:gd name="T41" fmla="*/ 57 h 146"/>
                <a:gd name="T42" fmla="*/ 44 w 94"/>
                <a:gd name="T43" fmla="*/ 104 h 146"/>
                <a:gd name="T44" fmla="*/ 29 w 94"/>
                <a:gd name="T45" fmla="*/ 102 h 146"/>
                <a:gd name="T46" fmla="*/ 14 w 94"/>
                <a:gd name="T47" fmla="*/ 90 h 146"/>
                <a:gd name="T48" fmla="*/ 5 w 94"/>
                <a:gd name="T49" fmla="*/ 96 h 146"/>
                <a:gd name="T50" fmla="*/ 5 w 94"/>
                <a:gd name="T51" fmla="*/ 73 h 146"/>
                <a:gd name="T52" fmla="*/ 26 w 94"/>
                <a:gd name="T53" fmla="*/ 83 h 146"/>
                <a:gd name="T54" fmla="*/ 54 w 94"/>
                <a:gd name="T55" fmla="*/ 89 h 146"/>
                <a:gd name="T56" fmla="*/ 60 w 94"/>
                <a:gd name="T57" fmla="*/ 96 h 146"/>
                <a:gd name="T58" fmla="*/ 44 w 94"/>
                <a:gd name="T59"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146">
                  <a:moveTo>
                    <a:pt x="46" y="57"/>
                  </a:moveTo>
                  <a:cubicBezTo>
                    <a:pt x="37" y="56"/>
                    <a:pt x="31" y="54"/>
                    <a:pt x="31" y="49"/>
                  </a:cubicBezTo>
                  <a:cubicBezTo>
                    <a:pt x="31" y="44"/>
                    <a:pt x="37" y="42"/>
                    <a:pt x="43" y="42"/>
                  </a:cubicBezTo>
                  <a:cubicBezTo>
                    <a:pt x="49" y="42"/>
                    <a:pt x="57" y="43"/>
                    <a:pt x="63" y="46"/>
                  </a:cubicBezTo>
                  <a:cubicBezTo>
                    <a:pt x="68" y="49"/>
                    <a:pt x="70" y="51"/>
                    <a:pt x="71" y="53"/>
                  </a:cubicBezTo>
                  <a:cubicBezTo>
                    <a:pt x="93" y="36"/>
                    <a:pt x="93" y="36"/>
                    <a:pt x="93" y="36"/>
                  </a:cubicBezTo>
                  <a:cubicBezTo>
                    <a:pt x="89" y="32"/>
                    <a:pt x="85" y="27"/>
                    <a:pt x="77" y="23"/>
                  </a:cubicBezTo>
                  <a:cubicBezTo>
                    <a:pt x="68" y="19"/>
                    <a:pt x="57" y="17"/>
                    <a:pt x="44" y="17"/>
                  </a:cubicBezTo>
                  <a:cubicBezTo>
                    <a:pt x="29" y="17"/>
                    <a:pt x="14" y="21"/>
                    <a:pt x="5" y="31"/>
                  </a:cubicBezTo>
                  <a:cubicBezTo>
                    <a:pt x="5" y="2"/>
                    <a:pt x="5" y="2"/>
                    <a:pt x="5" y="2"/>
                  </a:cubicBezTo>
                  <a:cubicBezTo>
                    <a:pt x="5" y="1"/>
                    <a:pt x="4" y="0"/>
                    <a:pt x="2" y="0"/>
                  </a:cubicBezTo>
                  <a:cubicBezTo>
                    <a:pt x="1" y="0"/>
                    <a:pt x="0" y="1"/>
                    <a:pt x="0" y="2"/>
                  </a:cubicBezTo>
                  <a:cubicBezTo>
                    <a:pt x="0" y="143"/>
                    <a:pt x="0" y="143"/>
                    <a:pt x="0" y="143"/>
                  </a:cubicBezTo>
                  <a:cubicBezTo>
                    <a:pt x="0" y="145"/>
                    <a:pt x="1" y="146"/>
                    <a:pt x="2" y="146"/>
                  </a:cubicBezTo>
                  <a:cubicBezTo>
                    <a:pt x="4" y="146"/>
                    <a:pt x="5" y="145"/>
                    <a:pt x="5" y="143"/>
                  </a:cubicBezTo>
                  <a:cubicBezTo>
                    <a:pt x="5" y="121"/>
                    <a:pt x="5" y="121"/>
                    <a:pt x="5" y="121"/>
                  </a:cubicBezTo>
                  <a:cubicBezTo>
                    <a:pt x="8" y="123"/>
                    <a:pt x="13" y="125"/>
                    <a:pt x="18" y="127"/>
                  </a:cubicBezTo>
                  <a:cubicBezTo>
                    <a:pt x="26" y="129"/>
                    <a:pt x="35" y="130"/>
                    <a:pt x="43" y="130"/>
                  </a:cubicBezTo>
                  <a:cubicBezTo>
                    <a:pt x="49" y="130"/>
                    <a:pt x="70" y="130"/>
                    <a:pt x="84" y="116"/>
                  </a:cubicBezTo>
                  <a:cubicBezTo>
                    <a:pt x="89" y="111"/>
                    <a:pt x="94" y="103"/>
                    <a:pt x="94" y="92"/>
                  </a:cubicBezTo>
                  <a:cubicBezTo>
                    <a:pt x="94" y="66"/>
                    <a:pt x="70" y="62"/>
                    <a:pt x="46" y="57"/>
                  </a:cubicBezTo>
                  <a:close/>
                  <a:moveTo>
                    <a:pt x="44" y="104"/>
                  </a:moveTo>
                  <a:cubicBezTo>
                    <a:pt x="39" y="104"/>
                    <a:pt x="33" y="103"/>
                    <a:pt x="29" y="102"/>
                  </a:cubicBezTo>
                  <a:cubicBezTo>
                    <a:pt x="20" y="99"/>
                    <a:pt x="17" y="95"/>
                    <a:pt x="14" y="90"/>
                  </a:cubicBezTo>
                  <a:cubicBezTo>
                    <a:pt x="5" y="96"/>
                    <a:pt x="5" y="96"/>
                    <a:pt x="5" y="96"/>
                  </a:cubicBezTo>
                  <a:cubicBezTo>
                    <a:pt x="5" y="73"/>
                    <a:pt x="5" y="73"/>
                    <a:pt x="5" y="73"/>
                  </a:cubicBezTo>
                  <a:cubicBezTo>
                    <a:pt x="11" y="79"/>
                    <a:pt x="20" y="82"/>
                    <a:pt x="26" y="83"/>
                  </a:cubicBezTo>
                  <a:cubicBezTo>
                    <a:pt x="31" y="84"/>
                    <a:pt x="50" y="88"/>
                    <a:pt x="54" y="89"/>
                  </a:cubicBezTo>
                  <a:cubicBezTo>
                    <a:pt x="60" y="91"/>
                    <a:pt x="60" y="95"/>
                    <a:pt x="60" y="96"/>
                  </a:cubicBezTo>
                  <a:cubicBezTo>
                    <a:pt x="60" y="104"/>
                    <a:pt x="47" y="104"/>
                    <a:pt x="44" y="1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userDrawn="1"/>
          </p:nvSpPr>
          <p:spPr bwMode="auto">
            <a:xfrm>
              <a:off x="7652" y="3850"/>
              <a:ext cx="128" cy="121"/>
            </a:xfrm>
            <a:custGeom>
              <a:avLst/>
              <a:gdLst>
                <a:gd name="T0" fmla="*/ 13 w 18"/>
                <a:gd name="T1" fmla="*/ 2 h 17"/>
                <a:gd name="T2" fmla="*/ 15 w 18"/>
                <a:gd name="T3" fmla="*/ 5 h 17"/>
                <a:gd name="T4" fmla="*/ 16 w 18"/>
                <a:gd name="T5" fmla="*/ 8 h 17"/>
                <a:gd name="T6" fmla="*/ 15 w 18"/>
                <a:gd name="T7" fmla="*/ 12 h 17"/>
                <a:gd name="T8" fmla="*/ 13 w 18"/>
                <a:gd name="T9" fmla="*/ 15 h 17"/>
                <a:gd name="T10" fmla="*/ 9 w 18"/>
                <a:gd name="T11" fmla="*/ 16 h 17"/>
                <a:gd name="T12" fmla="*/ 6 w 18"/>
                <a:gd name="T13" fmla="*/ 15 h 17"/>
                <a:gd name="T14" fmla="*/ 3 w 18"/>
                <a:gd name="T15" fmla="*/ 12 h 17"/>
                <a:gd name="T16" fmla="*/ 2 w 18"/>
                <a:gd name="T17" fmla="*/ 8 h 17"/>
                <a:gd name="T18" fmla="*/ 3 w 18"/>
                <a:gd name="T19" fmla="*/ 5 h 17"/>
                <a:gd name="T20" fmla="*/ 6 w 18"/>
                <a:gd name="T21" fmla="*/ 2 h 17"/>
                <a:gd name="T22" fmla="*/ 9 w 18"/>
                <a:gd name="T23" fmla="*/ 1 h 17"/>
                <a:gd name="T24" fmla="*/ 13 w 18"/>
                <a:gd name="T25" fmla="*/ 2 h 17"/>
                <a:gd name="T26" fmla="*/ 5 w 18"/>
                <a:gd name="T27" fmla="*/ 1 h 17"/>
                <a:gd name="T28" fmla="*/ 2 w 18"/>
                <a:gd name="T29" fmla="*/ 4 h 17"/>
                <a:gd name="T30" fmla="*/ 0 w 18"/>
                <a:gd name="T31" fmla="*/ 8 h 17"/>
                <a:gd name="T32" fmla="*/ 1 w 18"/>
                <a:gd name="T33" fmla="*/ 13 h 17"/>
                <a:gd name="T34" fmla="*/ 5 w 18"/>
                <a:gd name="T35" fmla="*/ 16 h 17"/>
                <a:gd name="T36" fmla="*/ 9 w 18"/>
                <a:gd name="T37" fmla="*/ 17 h 17"/>
                <a:gd name="T38" fmla="*/ 14 w 18"/>
                <a:gd name="T39" fmla="*/ 16 h 17"/>
                <a:gd name="T40" fmla="*/ 17 w 18"/>
                <a:gd name="T41" fmla="*/ 13 h 17"/>
                <a:gd name="T42" fmla="*/ 18 w 18"/>
                <a:gd name="T43" fmla="*/ 8 h 17"/>
                <a:gd name="T44" fmla="*/ 17 w 18"/>
                <a:gd name="T45" fmla="*/ 4 h 17"/>
                <a:gd name="T46" fmla="*/ 14 w 18"/>
                <a:gd name="T47" fmla="*/ 1 h 17"/>
                <a:gd name="T48" fmla="*/ 9 w 18"/>
                <a:gd name="T49" fmla="*/ 0 h 17"/>
                <a:gd name="T50" fmla="*/ 5 w 18"/>
                <a:gd name="T51" fmla="*/ 1 h 17"/>
                <a:gd name="T52" fmla="*/ 7 w 18"/>
                <a:gd name="T53" fmla="*/ 13 h 17"/>
                <a:gd name="T54" fmla="*/ 7 w 18"/>
                <a:gd name="T55" fmla="*/ 9 h 17"/>
                <a:gd name="T56" fmla="*/ 8 w 18"/>
                <a:gd name="T57" fmla="*/ 9 h 17"/>
                <a:gd name="T58" fmla="*/ 9 w 18"/>
                <a:gd name="T59" fmla="*/ 10 h 17"/>
                <a:gd name="T60" fmla="*/ 10 w 18"/>
                <a:gd name="T61" fmla="*/ 12 h 17"/>
                <a:gd name="T62" fmla="*/ 11 w 18"/>
                <a:gd name="T63" fmla="*/ 13 h 17"/>
                <a:gd name="T64" fmla="*/ 13 w 18"/>
                <a:gd name="T65" fmla="*/ 13 h 17"/>
                <a:gd name="T66" fmla="*/ 12 w 18"/>
                <a:gd name="T67" fmla="*/ 11 h 17"/>
                <a:gd name="T68" fmla="*/ 12 w 18"/>
                <a:gd name="T69" fmla="*/ 10 h 17"/>
                <a:gd name="T70" fmla="*/ 11 w 18"/>
                <a:gd name="T71" fmla="*/ 9 h 17"/>
                <a:gd name="T72" fmla="*/ 10 w 18"/>
                <a:gd name="T73" fmla="*/ 9 h 17"/>
                <a:gd name="T74" fmla="*/ 12 w 18"/>
                <a:gd name="T75" fmla="*/ 8 h 17"/>
                <a:gd name="T76" fmla="*/ 13 w 18"/>
                <a:gd name="T77" fmla="*/ 6 h 17"/>
                <a:gd name="T78" fmla="*/ 12 w 18"/>
                <a:gd name="T79" fmla="*/ 5 h 17"/>
                <a:gd name="T80" fmla="*/ 12 w 18"/>
                <a:gd name="T81" fmla="*/ 4 h 17"/>
                <a:gd name="T82" fmla="*/ 10 w 18"/>
                <a:gd name="T83" fmla="*/ 4 h 17"/>
                <a:gd name="T84" fmla="*/ 7 w 18"/>
                <a:gd name="T85" fmla="*/ 4 h 17"/>
                <a:gd name="T86" fmla="*/ 5 w 18"/>
                <a:gd name="T87" fmla="*/ 4 h 17"/>
                <a:gd name="T88" fmla="*/ 5 w 18"/>
                <a:gd name="T89" fmla="*/ 13 h 17"/>
                <a:gd name="T90" fmla="*/ 7 w 18"/>
                <a:gd name="T91" fmla="*/ 13 h 17"/>
                <a:gd name="T92" fmla="*/ 7 w 18"/>
                <a:gd name="T93" fmla="*/ 5 h 17"/>
                <a:gd name="T94" fmla="*/ 8 w 18"/>
                <a:gd name="T95" fmla="*/ 5 h 17"/>
                <a:gd name="T96" fmla="*/ 10 w 18"/>
                <a:gd name="T97" fmla="*/ 5 h 17"/>
                <a:gd name="T98" fmla="*/ 11 w 18"/>
                <a:gd name="T99" fmla="*/ 6 h 17"/>
                <a:gd name="T100" fmla="*/ 11 w 18"/>
                <a:gd name="T101" fmla="*/ 7 h 17"/>
                <a:gd name="T102" fmla="*/ 11 w 18"/>
                <a:gd name="T103" fmla="*/ 7 h 17"/>
                <a:gd name="T104" fmla="*/ 10 w 18"/>
                <a:gd name="T105" fmla="*/ 8 h 17"/>
                <a:gd name="T106" fmla="*/ 8 w 18"/>
                <a:gd name="T107" fmla="*/ 8 h 17"/>
                <a:gd name="T108" fmla="*/ 7 w 18"/>
                <a:gd name="T109" fmla="*/ 8 h 17"/>
                <a:gd name="T110" fmla="*/ 7 w 18"/>
                <a:gd name="T11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17">
                  <a:moveTo>
                    <a:pt x="13" y="2"/>
                  </a:moveTo>
                  <a:cubicBezTo>
                    <a:pt x="14" y="3"/>
                    <a:pt x="15" y="4"/>
                    <a:pt x="15" y="5"/>
                  </a:cubicBezTo>
                  <a:cubicBezTo>
                    <a:pt x="16" y="6"/>
                    <a:pt x="16" y="7"/>
                    <a:pt x="16" y="8"/>
                  </a:cubicBezTo>
                  <a:cubicBezTo>
                    <a:pt x="16" y="10"/>
                    <a:pt x="16" y="11"/>
                    <a:pt x="15" y="12"/>
                  </a:cubicBezTo>
                  <a:cubicBezTo>
                    <a:pt x="15" y="13"/>
                    <a:pt x="14" y="14"/>
                    <a:pt x="13" y="15"/>
                  </a:cubicBezTo>
                  <a:cubicBezTo>
                    <a:pt x="12" y="15"/>
                    <a:pt x="10" y="16"/>
                    <a:pt x="9" y="16"/>
                  </a:cubicBezTo>
                  <a:cubicBezTo>
                    <a:pt x="8" y="16"/>
                    <a:pt x="7" y="15"/>
                    <a:pt x="6" y="15"/>
                  </a:cubicBezTo>
                  <a:cubicBezTo>
                    <a:pt x="5" y="14"/>
                    <a:pt x="4" y="13"/>
                    <a:pt x="3" y="12"/>
                  </a:cubicBezTo>
                  <a:cubicBezTo>
                    <a:pt x="2" y="11"/>
                    <a:pt x="2" y="10"/>
                    <a:pt x="2" y="8"/>
                  </a:cubicBezTo>
                  <a:cubicBezTo>
                    <a:pt x="2" y="7"/>
                    <a:pt x="2" y="6"/>
                    <a:pt x="3" y="5"/>
                  </a:cubicBezTo>
                  <a:cubicBezTo>
                    <a:pt x="4" y="4"/>
                    <a:pt x="5" y="3"/>
                    <a:pt x="6" y="2"/>
                  </a:cubicBezTo>
                  <a:cubicBezTo>
                    <a:pt x="7" y="2"/>
                    <a:pt x="8" y="1"/>
                    <a:pt x="9" y="1"/>
                  </a:cubicBezTo>
                  <a:cubicBezTo>
                    <a:pt x="10" y="1"/>
                    <a:pt x="12" y="2"/>
                    <a:pt x="13" y="2"/>
                  </a:cubicBezTo>
                  <a:close/>
                  <a:moveTo>
                    <a:pt x="5" y="1"/>
                  </a:moveTo>
                  <a:cubicBezTo>
                    <a:pt x="3" y="2"/>
                    <a:pt x="2" y="3"/>
                    <a:pt x="2" y="4"/>
                  </a:cubicBezTo>
                  <a:cubicBezTo>
                    <a:pt x="1" y="5"/>
                    <a:pt x="0" y="7"/>
                    <a:pt x="0" y="8"/>
                  </a:cubicBezTo>
                  <a:cubicBezTo>
                    <a:pt x="0" y="10"/>
                    <a:pt x="1" y="11"/>
                    <a:pt x="1" y="13"/>
                  </a:cubicBezTo>
                  <a:cubicBezTo>
                    <a:pt x="2" y="14"/>
                    <a:pt x="3" y="15"/>
                    <a:pt x="5" y="16"/>
                  </a:cubicBezTo>
                  <a:cubicBezTo>
                    <a:pt x="6" y="17"/>
                    <a:pt x="8" y="17"/>
                    <a:pt x="9" y="17"/>
                  </a:cubicBezTo>
                  <a:cubicBezTo>
                    <a:pt x="11" y="17"/>
                    <a:pt x="12" y="17"/>
                    <a:pt x="14" y="16"/>
                  </a:cubicBezTo>
                  <a:cubicBezTo>
                    <a:pt x="15" y="15"/>
                    <a:pt x="16" y="14"/>
                    <a:pt x="17" y="13"/>
                  </a:cubicBezTo>
                  <a:cubicBezTo>
                    <a:pt x="18" y="11"/>
                    <a:pt x="18" y="10"/>
                    <a:pt x="18" y="8"/>
                  </a:cubicBezTo>
                  <a:cubicBezTo>
                    <a:pt x="18" y="7"/>
                    <a:pt x="18" y="5"/>
                    <a:pt x="17" y="4"/>
                  </a:cubicBezTo>
                  <a:cubicBezTo>
                    <a:pt x="16" y="3"/>
                    <a:pt x="15" y="2"/>
                    <a:pt x="14" y="1"/>
                  </a:cubicBezTo>
                  <a:cubicBezTo>
                    <a:pt x="12" y="0"/>
                    <a:pt x="11" y="0"/>
                    <a:pt x="9" y="0"/>
                  </a:cubicBezTo>
                  <a:cubicBezTo>
                    <a:pt x="8" y="0"/>
                    <a:pt x="6" y="0"/>
                    <a:pt x="5" y="1"/>
                  </a:cubicBezTo>
                  <a:close/>
                  <a:moveTo>
                    <a:pt x="7" y="13"/>
                  </a:moveTo>
                  <a:cubicBezTo>
                    <a:pt x="7" y="9"/>
                    <a:pt x="7" y="9"/>
                    <a:pt x="7" y="9"/>
                  </a:cubicBezTo>
                  <a:cubicBezTo>
                    <a:pt x="8" y="9"/>
                    <a:pt x="8" y="9"/>
                    <a:pt x="8" y="9"/>
                  </a:cubicBezTo>
                  <a:cubicBezTo>
                    <a:pt x="8" y="9"/>
                    <a:pt x="9" y="9"/>
                    <a:pt x="9" y="10"/>
                  </a:cubicBezTo>
                  <a:cubicBezTo>
                    <a:pt x="9" y="10"/>
                    <a:pt x="10" y="11"/>
                    <a:pt x="10" y="12"/>
                  </a:cubicBezTo>
                  <a:cubicBezTo>
                    <a:pt x="11" y="13"/>
                    <a:pt x="11" y="13"/>
                    <a:pt x="11" y="13"/>
                  </a:cubicBezTo>
                  <a:cubicBezTo>
                    <a:pt x="13" y="13"/>
                    <a:pt x="13" y="13"/>
                    <a:pt x="13" y="13"/>
                  </a:cubicBezTo>
                  <a:cubicBezTo>
                    <a:pt x="12" y="11"/>
                    <a:pt x="12" y="11"/>
                    <a:pt x="12" y="11"/>
                  </a:cubicBezTo>
                  <a:cubicBezTo>
                    <a:pt x="12" y="11"/>
                    <a:pt x="12" y="10"/>
                    <a:pt x="12" y="10"/>
                  </a:cubicBezTo>
                  <a:cubicBezTo>
                    <a:pt x="11" y="10"/>
                    <a:pt x="11" y="10"/>
                    <a:pt x="11" y="9"/>
                  </a:cubicBezTo>
                  <a:cubicBezTo>
                    <a:pt x="11" y="9"/>
                    <a:pt x="11" y="9"/>
                    <a:pt x="10" y="9"/>
                  </a:cubicBezTo>
                  <a:cubicBezTo>
                    <a:pt x="11" y="9"/>
                    <a:pt x="12" y="9"/>
                    <a:pt x="12" y="8"/>
                  </a:cubicBezTo>
                  <a:cubicBezTo>
                    <a:pt x="13" y="8"/>
                    <a:pt x="13" y="7"/>
                    <a:pt x="13" y="6"/>
                  </a:cubicBezTo>
                  <a:cubicBezTo>
                    <a:pt x="13" y="6"/>
                    <a:pt x="13" y="6"/>
                    <a:pt x="12" y="5"/>
                  </a:cubicBezTo>
                  <a:cubicBezTo>
                    <a:pt x="12" y="5"/>
                    <a:pt x="12" y="4"/>
                    <a:pt x="12" y="4"/>
                  </a:cubicBezTo>
                  <a:cubicBezTo>
                    <a:pt x="11" y="4"/>
                    <a:pt x="11" y="4"/>
                    <a:pt x="10" y="4"/>
                  </a:cubicBezTo>
                  <a:cubicBezTo>
                    <a:pt x="10" y="4"/>
                    <a:pt x="9" y="4"/>
                    <a:pt x="7" y="4"/>
                  </a:cubicBezTo>
                  <a:cubicBezTo>
                    <a:pt x="5" y="4"/>
                    <a:pt x="5" y="4"/>
                    <a:pt x="5" y="4"/>
                  </a:cubicBezTo>
                  <a:cubicBezTo>
                    <a:pt x="5" y="13"/>
                    <a:pt x="5" y="13"/>
                    <a:pt x="5" y="13"/>
                  </a:cubicBezTo>
                  <a:lnTo>
                    <a:pt x="7" y="13"/>
                  </a:lnTo>
                  <a:close/>
                  <a:moveTo>
                    <a:pt x="7" y="5"/>
                  </a:moveTo>
                  <a:cubicBezTo>
                    <a:pt x="8" y="5"/>
                    <a:pt x="8" y="5"/>
                    <a:pt x="8" y="5"/>
                  </a:cubicBezTo>
                  <a:cubicBezTo>
                    <a:pt x="9" y="5"/>
                    <a:pt x="10" y="5"/>
                    <a:pt x="10" y="5"/>
                  </a:cubicBezTo>
                  <a:cubicBezTo>
                    <a:pt x="10" y="6"/>
                    <a:pt x="10" y="6"/>
                    <a:pt x="11" y="6"/>
                  </a:cubicBezTo>
                  <a:cubicBezTo>
                    <a:pt x="11" y="6"/>
                    <a:pt x="11" y="6"/>
                    <a:pt x="11" y="7"/>
                  </a:cubicBezTo>
                  <a:cubicBezTo>
                    <a:pt x="11" y="7"/>
                    <a:pt x="11" y="7"/>
                    <a:pt x="11" y="7"/>
                  </a:cubicBezTo>
                  <a:cubicBezTo>
                    <a:pt x="10" y="8"/>
                    <a:pt x="10" y="8"/>
                    <a:pt x="10" y="8"/>
                  </a:cubicBezTo>
                  <a:cubicBezTo>
                    <a:pt x="10" y="8"/>
                    <a:pt x="9" y="8"/>
                    <a:pt x="8" y="8"/>
                  </a:cubicBezTo>
                  <a:cubicBezTo>
                    <a:pt x="7" y="8"/>
                    <a:pt x="7" y="8"/>
                    <a:pt x="7" y="8"/>
                  </a:cubicBezTo>
                  <a:lnTo>
                    <a:pt x="7" y="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589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no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19" name="Text Placeholder 2"/>
          <p:cNvSpPr>
            <a:spLocks noGrp="1"/>
          </p:cNvSpPr>
          <p:nvPr>
            <p:ph type="body" sz="quarter" idx="10" hasCustomPrompt="1"/>
          </p:nvPr>
        </p:nvSpPr>
        <p:spPr>
          <a:xfrm>
            <a:off x="893803" y="1771651"/>
            <a:ext cx="7011987" cy="3089275"/>
          </a:xfrm>
          <a:prstGeom prst="rect">
            <a:avLst/>
          </a:prstGeom>
        </p:spPr>
        <p:txBody>
          <a:bodyPr/>
          <a:lstStyle>
            <a:lvl1pPr>
              <a:defRPr b="0"/>
            </a:lvl1pPr>
          </a:lstStyle>
          <a:p>
            <a:pPr lvl="0"/>
            <a:r>
              <a:rPr lang="en-US" dirty="0"/>
              <a:t>Contact Info</a:t>
            </a:r>
          </a:p>
        </p:txBody>
      </p:sp>
    </p:spTree>
    <p:extLst>
      <p:ext uri="{BB962C8B-B14F-4D97-AF65-F5344CB8AC3E}">
        <p14:creationId xmlns:p14="http://schemas.microsoft.com/office/powerpoint/2010/main" val="410164513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rgbClr val="F6F2EC"/>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19" name="Text Placeholder 2"/>
          <p:cNvSpPr>
            <a:spLocks noGrp="1"/>
          </p:cNvSpPr>
          <p:nvPr>
            <p:ph type="body" sz="quarter" idx="10"/>
          </p:nvPr>
        </p:nvSpPr>
        <p:spPr>
          <a:xfrm>
            <a:off x="893803" y="1771652"/>
            <a:ext cx="7582540" cy="1365444"/>
          </a:xfrm>
          <a:prstGeom prst="rect">
            <a:avLst/>
          </a:prstGeom>
        </p:spPr>
        <p:txBody>
          <a:bodyPr/>
          <a:lstStyle>
            <a:lvl1pPr>
              <a:defRPr b="0"/>
            </a:lvl1pPr>
          </a:lstStyle>
          <a:p>
            <a:pPr lvl="0"/>
            <a:r>
              <a:rPr lang="en-US" dirty="0"/>
              <a:t>Click to edit Master text styles</a:t>
            </a:r>
          </a:p>
        </p:txBody>
      </p:sp>
      <p:sp>
        <p:nvSpPr>
          <p:cNvPr id="5" name="Picture Placeholder 4"/>
          <p:cNvSpPr>
            <a:spLocks noGrp="1"/>
          </p:cNvSpPr>
          <p:nvPr>
            <p:ph type="pic" sz="quarter" idx="11"/>
          </p:nvPr>
        </p:nvSpPr>
        <p:spPr>
          <a:xfrm>
            <a:off x="1012876" y="3667713"/>
            <a:ext cx="3417444" cy="3039939"/>
          </a:xfrm>
          <a:prstGeom prst="rect">
            <a:avLst/>
          </a:prstGeom>
        </p:spPr>
        <p:txBody>
          <a:bodyPr/>
          <a:lstStyle/>
          <a:p>
            <a:endParaRPr lang="en-US"/>
          </a:p>
        </p:txBody>
      </p:sp>
      <p:sp>
        <p:nvSpPr>
          <p:cNvPr id="21" name="Picture Placeholder 4"/>
          <p:cNvSpPr>
            <a:spLocks noGrp="1"/>
          </p:cNvSpPr>
          <p:nvPr>
            <p:ph type="pic" sz="quarter" idx="12"/>
          </p:nvPr>
        </p:nvSpPr>
        <p:spPr>
          <a:xfrm>
            <a:off x="4879145" y="3665882"/>
            <a:ext cx="3417444" cy="3039939"/>
          </a:xfrm>
          <a:prstGeom prst="rect">
            <a:avLst/>
          </a:prstGeom>
        </p:spPr>
        <p:txBody>
          <a:bodyPr/>
          <a:lstStyle/>
          <a:p>
            <a:endParaRPr lang="en-US"/>
          </a:p>
        </p:txBody>
      </p:sp>
      <p:sp>
        <p:nvSpPr>
          <p:cNvPr id="22" name="Picture Placeholder 4"/>
          <p:cNvSpPr>
            <a:spLocks noGrp="1"/>
          </p:cNvSpPr>
          <p:nvPr>
            <p:ph type="pic" sz="quarter" idx="13"/>
          </p:nvPr>
        </p:nvSpPr>
        <p:spPr>
          <a:xfrm>
            <a:off x="8745418" y="3665882"/>
            <a:ext cx="3417444" cy="3039939"/>
          </a:xfrm>
          <a:prstGeom prst="rect">
            <a:avLst/>
          </a:prstGeom>
        </p:spPr>
        <p:txBody>
          <a:bodyPr/>
          <a:lstStyle/>
          <a:p>
            <a:endParaRPr lang="en-US"/>
          </a:p>
        </p:txBody>
      </p:sp>
      <p:sp>
        <p:nvSpPr>
          <p:cNvPr id="23" name="Picture Placeholder 4"/>
          <p:cNvSpPr>
            <a:spLocks noGrp="1"/>
          </p:cNvSpPr>
          <p:nvPr>
            <p:ph type="pic" sz="quarter" idx="14"/>
          </p:nvPr>
        </p:nvSpPr>
        <p:spPr>
          <a:xfrm>
            <a:off x="12702592" y="3665882"/>
            <a:ext cx="3417444" cy="3039939"/>
          </a:xfrm>
          <a:prstGeom prst="rect">
            <a:avLst/>
          </a:prstGeom>
        </p:spPr>
        <p:txBody>
          <a:bodyPr/>
          <a:lstStyle/>
          <a:p>
            <a:endParaRPr lang="en-US"/>
          </a:p>
        </p:txBody>
      </p:sp>
      <p:sp>
        <p:nvSpPr>
          <p:cNvPr id="24" name="Rectangle 23"/>
          <p:cNvSpPr/>
          <p:nvPr userDrawn="1"/>
        </p:nvSpPr>
        <p:spPr>
          <a:xfrm>
            <a:off x="4879589" y="6723659"/>
            <a:ext cx="3417444" cy="1973726"/>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5" name="Rectangle 24"/>
          <p:cNvSpPr/>
          <p:nvPr userDrawn="1"/>
        </p:nvSpPr>
        <p:spPr>
          <a:xfrm>
            <a:off x="1013320" y="6725490"/>
            <a:ext cx="3417444" cy="1975220"/>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6" name="Rectangle 25"/>
          <p:cNvSpPr/>
          <p:nvPr userDrawn="1"/>
        </p:nvSpPr>
        <p:spPr>
          <a:xfrm>
            <a:off x="8745862" y="6723658"/>
            <a:ext cx="3417444" cy="1973727"/>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cap="none" spc="0" dirty="0">
              <a:ln w="12700">
                <a:noFill/>
                <a:prstDash val="solid"/>
              </a:ln>
              <a:solidFill>
                <a:schemeClr val="tx2">
                  <a:lumMod val="75000"/>
                </a:schemeClr>
              </a:solidFill>
              <a:effectLst/>
              <a:latin typeface="Century Gothic" panose="020B0502020202020204" pitchFamily="34" charset="0"/>
            </a:endParaRPr>
          </a:p>
          <a:p>
            <a:pPr algn="ctr"/>
            <a:endParaRPr lang="en-US" b="1" cap="none" spc="0" dirty="0">
              <a:ln w="12700">
                <a:noFill/>
                <a:prstDash val="solid"/>
              </a:ln>
              <a:solidFill>
                <a:schemeClr val="tx2">
                  <a:lumMod val="75000"/>
                </a:schemeClr>
              </a:solidFill>
              <a:effectLst/>
            </a:endParaRPr>
          </a:p>
        </p:txBody>
      </p:sp>
      <p:sp>
        <p:nvSpPr>
          <p:cNvPr id="27" name="Rectangle 26"/>
          <p:cNvSpPr/>
          <p:nvPr userDrawn="1"/>
        </p:nvSpPr>
        <p:spPr>
          <a:xfrm>
            <a:off x="12702592" y="6705818"/>
            <a:ext cx="3417444" cy="1975533"/>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7" name="Text Placeholder 6"/>
          <p:cNvSpPr>
            <a:spLocks noGrp="1"/>
          </p:cNvSpPr>
          <p:nvPr>
            <p:ph type="body" sz="quarter" idx="15" hasCustomPrompt="1"/>
          </p:nvPr>
        </p:nvSpPr>
        <p:spPr>
          <a:xfrm>
            <a:off x="1012825" y="6708098"/>
            <a:ext cx="3417888" cy="1971448"/>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8" name="Text Placeholder 6"/>
          <p:cNvSpPr>
            <a:spLocks noGrp="1"/>
          </p:cNvSpPr>
          <p:nvPr>
            <p:ph type="body" sz="quarter" idx="16" hasCustomPrompt="1"/>
          </p:nvPr>
        </p:nvSpPr>
        <p:spPr>
          <a:xfrm>
            <a:off x="4879145" y="6709143"/>
            <a:ext cx="3417888" cy="1973728"/>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9" name="Text Placeholder 6"/>
          <p:cNvSpPr>
            <a:spLocks noGrp="1"/>
          </p:cNvSpPr>
          <p:nvPr>
            <p:ph type="body" sz="quarter" idx="17" hasCustomPrompt="1"/>
          </p:nvPr>
        </p:nvSpPr>
        <p:spPr>
          <a:xfrm>
            <a:off x="8744974" y="6705818"/>
            <a:ext cx="3417888" cy="1973728"/>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30" name="Text Placeholder 6"/>
          <p:cNvSpPr>
            <a:spLocks noGrp="1"/>
          </p:cNvSpPr>
          <p:nvPr>
            <p:ph type="body" sz="quarter" idx="18" hasCustomPrompt="1"/>
          </p:nvPr>
        </p:nvSpPr>
        <p:spPr>
          <a:xfrm>
            <a:off x="12702592" y="6723657"/>
            <a:ext cx="3417888" cy="1973728"/>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Tree>
    <p:extLst>
      <p:ext uri="{BB962C8B-B14F-4D97-AF65-F5344CB8AC3E}">
        <p14:creationId xmlns:p14="http://schemas.microsoft.com/office/powerpoint/2010/main" val="334001961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rgbClr val="F6F2EC"/>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1" y="702118"/>
            <a:ext cx="1828482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lvl1pPr algn="ctr">
              <a:defRPr/>
            </a:lvl1pPr>
          </a:lstStyle>
          <a:p>
            <a:pPr lvl="0"/>
            <a:r>
              <a:rPr lang="en-US" dirty="0"/>
              <a:t>Headline</a:t>
            </a:r>
          </a:p>
        </p:txBody>
      </p:sp>
      <p:sp>
        <p:nvSpPr>
          <p:cNvPr id="19" name="Text Placeholder 2"/>
          <p:cNvSpPr>
            <a:spLocks noGrp="1"/>
          </p:cNvSpPr>
          <p:nvPr>
            <p:ph type="body" sz="quarter" idx="10"/>
          </p:nvPr>
        </p:nvSpPr>
        <p:spPr>
          <a:xfrm>
            <a:off x="1" y="1771652"/>
            <a:ext cx="18284824" cy="1365444"/>
          </a:xfrm>
          <a:prstGeom prst="rect">
            <a:avLst/>
          </a:prstGeom>
        </p:spPr>
        <p:txBody>
          <a:bodyPr/>
          <a:lstStyle>
            <a:lvl1pPr algn="ctr">
              <a:defRPr b="0"/>
            </a:lvl1pPr>
          </a:lstStyle>
          <a:p>
            <a:pPr lvl="0"/>
            <a:r>
              <a:rPr lang="en-US" dirty="0"/>
              <a:t>Click to edit Master text styles</a:t>
            </a:r>
          </a:p>
        </p:txBody>
      </p:sp>
      <p:sp>
        <p:nvSpPr>
          <p:cNvPr id="24" name="Rectangle 23"/>
          <p:cNvSpPr/>
          <p:nvPr userDrawn="1"/>
        </p:nvSpPr>
        <p:spPr>
          <a:xfrm>
            <a:off x="2252554" y="6516911"/>
            <a:ext cx="6431880" cy="2365832"/>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5" name="Rectangle 24"/>
          <p:cNvSpPr/>
          <p:nvPr userDrawn="1"/>
        </p:nvSpPr>
        <p:spPr>
          <a:xfrm>
            <a:off x="2280969" y="3598454"/>
            <a:ext cx="6431880" cy="2367622"/>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6" name="Rectangle 25"/>
          <p:cNvSpPr/>
          <p:nvPr userDrawn="1"/>
        </p:nvSpPr>
        <p:spPr>
          <a:xfrm>
            <a:off x="9214298" y="3600243"/>
            <a:ext cx="6431880" cy="2365833"/>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cap="none" spc="0" dirty="0">
              <a:ln w="12700">
                <a:noFill/>
                <a:prstDash val="solid"/>
              </a:ln>
              <a:solidFill>
                <a:schemeClr val="tx2">
                  <a:lumMod val="75000"/>
                </a:schemeClr>
              </a:solidFill>
              <a:effectLst/>
              <a:latin typeface="Century Gothic" panose="020B0502020202020204" pitchFamily="34" charset="0"/>
            </a:endParaRPr>
          </a:p>
          <a:p>
            <a:pPr algn="ctr"/>
            <a:endParaRPr lang="en-US" b="1" cap="none" spc="0" dirty="0">
              <a:ln w="12700">
                <a:noFill/>
                <a:prstDash val="solid"/>
              </a:ln>
              <a:solidFill>
                <a:schemeClr val="tx2">
                  <a:lumMod val="75000"/>
                </a:schemeClr>
              </a:solidFill>
              <a:effectLst/>
            </a:endParaRPr>
          </a:p>
        </p:txBody>
      </p:sp>
      <p:sp>
        <p:nvSpPr>
          <p:cNvPr id="27" name="Rectangle 26"/>
          <p:cNvSpPr/>
          <p:nvPr userDrawn="1"/>
        </p:nvSpPr>
        <p:spPr>
          <a:xfrm>
            <a:off x="9214298" y="6518069"/>
            <a:ext cx="6431880" cy="2367998"/>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7" name="Text Placeholder 6"/>
          <p:cNvSpPr>
            <a:spLocks noGrp="1"/>
          </p:cNvSpPr>
          <p:nvPr>
            <p:ph type="body" sz="quarter" idx="15" hasCustomPrompt="1"/>
          </p:nvPr>
        </p:nvSpPr>
        <p:spPr>
          <a:xfrm>
            <a:off x="2301564" y="3585728"/>
            <a:ext cx="6410243" cy="2365833"/>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8" name="Text Placeholder 6"/>
          <p:cNvSpPr>
            <a:spLocks noGrp="1"/>
          </p:cNvSpPr>
          <p:nvPr>
            <p:ph type="body" sz="quarter" idx="16" hasCustomPrompt="1"/>
          </p:nvPr>
        </p:nvSpPr>
        <p:spPr>
          <a:xfrm>
            <a:off x="2252554" y="6507098"/>
            <a:ext cx="6431880" cy="2361130"/>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9" name="Text Placeholder 6"/>
          <p:cNvSpPr>
            <a:spLocks noGrp="1"/>
          </p:cNvSpPr>
          <p:nvPr>
            <p:ph type="body" sz="quarter" idx="17" hasCustomPrompt="1"/>
          </p:nvPr>
        </p:nvSpPr>
        <p:spPr>
          <a:xfrm>
            <a:off x="9214298" y="3585727"/>
            <a:ext cx="6431880" cy="2365833"/>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30" name="Text Placeholder 6"/>
          <p:cNvSpPr>
            <a:spLocks noGrp="1"/>
          </p:cNvSpPr>
          <p:nvPr>
            <p:ph type="body" sz="quarter" idx="18" hasCustomPrompt="1"/>
          </p:nvPr>
        </p:nvSpPr>
        <p:spPr>
          <a:xfrm>
            <a:off x="9214298" y="6491424"/>
            <a:ext cx="6431880" cy="2376803"/>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3" name="TextBox 22"/>
          <p:cNvSpPr txBox="1"/>
          <p:nvPr userDrawn="1"/>
        </p:nvSpPr>
        <p:spPr>
          <a:xfrm>
            <a:off x="423344" y="-788903"/>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
        <p:nvSpPr>
          <p:cNvPr id="31" name="TextBox 30"/>
          <p:cNvSpPr txBox="1"/>
          <p:nvPr userDrawn="1"/>
        </p:nvSpPr>
        <p:spPr>
          <a:xfrm>
            <a:off x="-5195591" y="1289182"/>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Tree>
    <p:extLst>
      <p:ext uri="{BB962C8B-B14F-4D97-AF65-F5344CB8AC3E}">
        <p14:creationId xmlns:p14="http://schemas.microsoft.com/office/powerpoint/2010/main" val="24786624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5" name="Rectangle 34"/>
          <p:cNvSpPr/>
          <p:nvPr userDrawn="1"/>
        </p:nvSpPr>
        <p:spPr>
          <a:xfrm>
            <a:off x="0" y="0"/>
            <a:ext cx="18288000" cy="10287000"/>
          </a:xfrm>
          <a:prstGeom prst="rect">
            <a:avLst/>
          </a:prstGeom>
          <a:solidFill>
            <a:srgbClr val="F6F2EC"/>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1" y="702118"/>
            <a:ext cx="1828482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lvl1pPr algn="ctr">
              <a:defRPr/>
            </a:lvl1pPr>
          </a:lstStyle>
          <a:p>
            <a:pPr lvl="0"/>
            <a:r>
              <a:rPr lang="en-US" dirty="0"/>
              <a:t>Headline</a:t>
            </a:r>
          </a:p>
        </p:txBody>
      </p:sp>
      <p:sp>
        <p:nvSpPr>
          <p:cNvPr id="19" name="Text Placeholder 2"/>
          <p:cNvSpPr>
            <a:spLocks noGrp="1"/>
          </p:cNvSpPr>
          <p:nvPr>
            <p:ph type="body" sz="quarter" idx="10"/>
          </p:nvPr>
        </p:nvSpPr>
        <p:spPr>
          <a:xfrm>
            <a:off x="1" y="1771652"/>
            <a:ext cx="18284824" cy="1365444"/>
          </a:xfrm>
          <a:prstGeom prst="rect">
            <a:avLst/>
          </a:prstGeom>
        </p:spPr>
        <p:txBody>
          <a:bodyPr/>
          <a:lstStyle>
            <a:lvl1pPr algn="ctr">
              <a:defRPr b="0"/>
            </a:lvl1pPr>
          </a:lstStyle>
          <a:p>
            <a:pPr lvl="0"/>
            <a:r>
              <a:rPr lang="en-US" dirty="0"/>
              <a:t>Click to edit Master text styles</a:t>
            </a:r>
          </a:p>
        </p:txBody>
      </p:sp>
      <p:sp>
        <p:nvSpPr>
          <p:cNvPr id="25" name="Rectangle 24"/>
          <p:cNvSpPr/>
          <p:nvPr userDrawn="1"/>
        </p:nvSpPr>
        <p:spPr>
          <a:xfrm>
            <a:off x="1624416" y="4428817"/>
            <a:ext cx="6985739" cy="2628189"/>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6" name="Rectangle 25"/>
          <p:cNvSpPr/>
          <p:nvPr userDrawn="1"/>
        </p:nvSpPr>
        <p:spPr>
          <a:xfrm>
            <a:off x="9572698" y="4428817"/>
            <a:ext cx="7077266" cy="2626203"/>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cap="none" spc="0" dirty="0">
              <a:ln w="12700">
                <a:noFill/>
                <a:prstDash val="solid"/>
              </a:ln>
              <a:solidFill>
                <a:schemeClr val="tx2">
                  <a:lumMod val="75000"/>
                </a:schemeClr>
              </a:solidFill>
              <a:effectLst/>
              <a:latin typeface="Century Gothic" panose="020B0502020202020204" pitchFamily="34" charset="0"/>
            </a:endParaRPr>
          </a:p>
          <a:p>
            <a:pPr algn="ctr"/>
            <a:endParaRPr lang="en-US" b="1" cap="none" spc="0" dirty="0">
              <a:ln w="12700">
                <a:noFill/>
                <a:prstDash val="solid"/>
              </a:ln>
              <a:solidFill>
                <a:schemeClr val="tx2">
                  <a:lumMod val="75000"/>
                </a:schemeClr>
              </a:solidFill>
              <a:effectLst/>
            </a:endParaRPr>
          </a:p>
        </p:txBody>
      </p:sp>
      <p:sp>
        <p:nvSpPr>
          <p:cNvPr id="7" name="Text Placeholder 6"/>
          <p:cNvSpPr>
            <a:spLocks noGrp="1"/>
          </p:cNvSpPr>
          <p:nvPr>
            <p:ph type="body" sz="quarter" idx="15" hasCustomPrompt="1"/>
          </p:nvPr>
        </p:nvSpPr>
        <p:spPr>
          <a:xfrm>
            <a:off x="1624416" y="4428816"/>
            <a:ext cx="6952937" cy="2626203"/>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9" name="Text Placeholder 6"/>
          <p:cNvSpPr>
            <a:spLocks noGrp="1"/>
          </p:cNvSpPr>
          <p:nvPr>
            <p:ph type="body" sz="quarter" idx="17" hasCustomPrompt="1"/>
          </p:nvPr>
        </p:nvSpPr>
        <p:spPr>
          <a:xfrm>
            <a:off x="9570113" y="4444518"/>
            <a:ext cx="7079851" cy="2625505"/>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3" name="TextBox 22"/>
          <p:cNvSpPr txBox="1"/>
          <p:nvPr userDrawn="1"/>
        </p:nvSpPr>
        <p:spPr>
          <a:xfrm>
            <a:off x="423344" y="-788903"/>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
        <p:nvSpPr>
          <p:cNvPr id="31" name="TextBox 30"/>
          <p:cNvSpPr txBox="1"/>
          <p:nvPr userDrawn="1"/>
        </p:nvSpPr>
        <p:spPr>
          <a:xfrm>
            <a:off x="-5195591" y="1289182"/>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Tree>
    <p:extLst>
      <p:ext uri="{BB962C8B-B14F-4D97-AF65-F5344CB8AC3E}">
        <p14:creationId xmlns:p14="http://schemas.microsoft.com/office/powerpoint/2010/main" val="64853680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32" name="Rectangle 31"/>
          <p:cNvSpPr/>
          <p:nvPr userDrawn="1"/>
        </p:nvSpPr>
        <p:spPr>
          <a:xfrm>
            <a:off x="0" y="0"/>
            <a:ext cx="18288000" cy="10287000"/>
          </a:xfrm>
          <a:prstGeom prst="rect">
            <a:avLst/>
          </a:prstGeom>
          <a:solidFill>
            <a:srgbClr val="00A1AF">
              <a:alpha val="10196"/>
            </a:srgbClr>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1" y="702118"/>
            <a:ext cx="1828482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lvl1pPr algn="ctr">
              <a:defRPr/>
            </a:lvl1pPr>
          </a:lstStyle>
          <a:p>
            <a:pPr lvl="0"/>
            <a:r>
              <a:rPr lang="en-US" dirty="0"/>
              <a:t>Headline</a:t>
            </a:r>
          </a:p>
        </p:txBody>
      </p:sp>
      <p:sp>
        <p:nvSpPr>
          <p:cNvPr id="19" name="Text Placeholder 2"/>
          <p:cNvSpPr>
            <a:spLocks noGrp="1"/>
          </p:cNvSpPr>
          <p:nvPr>
            <p:ph type="body" sz="quarter" idx="10"/>
          </p:nvPr>
        </p:nvSpPr>
        <p:spPr>
          <a:xfrm>
            <a:off x="1" y="1771652"/>
            <a:ext cx="18284824" cy="1365444"/>
          </a:xfrm>
          <a:prstGeom prst="rect">
            <a:avLst/>
          </a:prstGeom>
        </p:spPr>
        <p:txBody>
          <a:bodyPr/>
          <a:lstStyle>
            <a:lvl1pPr algn="ctr">
              <a:defRPr b="0"/>
            </a:lvl1pPr>
          </a:lstStyle>
          <a:p>
            <a:pPr lvl="0"/>
            <a:r>
              <a:rPr lang="en-US" dirty="0"/>
              <a:t>Click to edit Master text styles</a:t>
            </a:r>
          </a:p>
        </p:txBody>
      </p:sp>
      <p:sp>
        <p:nvSpPr>
          <p:cNvPr id="25" name="Rectangle 24"/>
          <p:cNvSpPr/>
          <p:nvPr userDrawn="1"/>
        </p:nvSpPr>
        <p:spPr>
          <a:xfrm>
            <a:off x="1624416" y="4428817"/>
            <a:ext cx="6985739" cy="2628189"/>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6" name="Rectangle 25"/>
          <p:cNvSpPr/>
          <p:nvPr userDrawn="1"/>
        </p:nvSpPr>
        <p:spPr>
          <a:xfrm>
            <a:off x="9572698" y="4428817"/>
            <a:ext cx="7077266" cy="2626203"/>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cap="none" spc="0" dirty="0">
              <a:ln w="12700">
                <a:noFill/>
                <a:prstDash val="solid"/>
              </a:ln>
              <a:solidFill>
                <a:schemeClr val="tx2">
                  <a:lumMod val="75000"/>
                </a:schemeClr>
              </a:solidFill>
              <a:effectLst/>
              <a:latin typeface="Century Gothic" panose="020B0502020202020204" pitchFamily="34" charset="0"/>
            </a:endParaRPr>
          </a:p>
          <a:p>
            <a:pPr algn="ctr"/>
            <a:endParaRPr lang="en-US" b="1" cap="none" spc="0" dirty="0">
              <a:ln w="12700">
                <a:noFill/>
                <a:prstDash val="solid"/>
              </a:ln>
              <a:solidFill>
                <a:schemeClr val="tx2">
                  <a:lumMod val="75000"/>
                </a:schemeClr>
              </a:solidFill>
              <a:effectLst/>
            </a:endParaRPr>
          </a:p>
        </p:txBody>
      </p:sp>
      <p:sp>
        <p:nvSpPr>
          <p:cNvPr id="7" name="Text Placeholder 6"/>
          <p:cNvSpPr>
            <a:spLocks noGrp="1"/>
          </p:cNvSpPr>
          <p:nvPr>
            <p:ph type="body" sz="quarter" idx="15" hasCustomPrompt="1"/>
          </p:nvPr>
        </p:nvSpPr>
        <p:spPr>
          <a:xfrm>
            <a:off x="1624416" y="4428816"/>
            <a:ext cx="6952937" cy="2626203"/>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9" name="Text Placeholder 6"/>
          <p:cNvSpPr>
            <a:spLocks noGrp="1"/>
          </p:cNvSpPr>
          <p:nvPr>
            <p:ph type="body" sz="quarter" idx="17" hasCustomPrompt="1"/>
          </p:nvPr>
        </p:nvSpPr>
        <p:spPr>
          <a:xfrm>
            <a:off x="9570113" y="4444518"/>
            <a:ext cx="7079851" cy="2625505"/>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3" name="TextBox 22"/>
          <p:cNvSpPr txBox="1"/>
          <p:nvPr userDrawn="1"/>
        </p:nvSpPr>
        <p:spPr>
          <a:xfrm>
            <a:off x="423344" y="-788903"/>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
        <p:nvSpPr>
          <p:cNvPr id="31" name="TextBox 30"/>
          <p:cNvSpPr txBox="1"/>
          <p:nvPr userDrawn="1"/>
        </p:nvSpPr>
        <p:spPr>
          <a:xfrm>
            <a:off x="-5195591" y="1289182"/>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Tree>
    <p:extLst>
      <p:ext uri="{BB962C8B-B14F-4D97-AF65-F5344CB8AC3E}">
        <p14:creationId xmlns:p14="http://schemas.microsoft.com/office/powerpoint/2010/main" val="257199070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rgbClr val="00A1AF">
              <a:alpha val="10196"/>
            </a:srgbClr>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24" name="Rectangle 23"/>
          <p:cNvSpPr/>
          <p:nvPr userDrawn="1"/>
        </p:nvSpPr>
        <p:spPr>
          <a:xfrm>
            <a:off x="865388" y="6516911"/>
            <a:ext cx="6122436" cy="2365832"/>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5" name="Rectangle 24"/>
          <p:cNvSpPr/>
          <p:nvPr userDrawn="1"/>
        </p:nvSpPr>
        <p:spPr>
          <a:xfrm>
            <a:off x="893803" y="3598454"/>
            <a:ext cx="6122436" cy="2367622"/>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6" name="Rectangle 25"/>
          <p:cNvSpPr/>
          <p:nvPr userDrawn="1"/>
        </p:nvSpPr>
        <p:spPr>
          <a:xfrm>
            <a:off x="7500001" y="3600243"/>
            <a:ext cx="6122436" cy="2365833"/>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cap="none" spc="0" dirty="0">
              <a:ln w="12700">
                <a:noFill/>
                <a:prstDash val="solid"/>
              </a:ln>
              <a:solidFill>
                <a:schemeClr val="tx2">
                  <a:lumMod val="75000"/>
                </a:schemeClr>
              </a:solidFill>
              <a:effectLst/>
              <a:latin typeface="Century Gothic" panose="020B0502020202020204" pitchFamily="34" charset="0"/>
            </a:endParaRPr>
          </a:p>
          <a:p>
            <a:pPr algn="ctr"/>
            <a:endParaRPr lang="en-US" b="1" cap="none" spc="0" dirty="0">
              <a:ln w="12700">
                <a:noFill/>
                <a:prstDash val="solid"/>
              </a:ln>
              <a:solidFill>
                <a:schemeClr val="tx2">
                  <a:lumMod val="75000"/>
                </a:schemeClr>
              </a:solidFill>
              <a:effectLst/>
            </a:endParaRPr>
          </a:p>
        </p:txBody>
      </p:sp>
      <p:sp>
        <p:nvSpPr>
          <p:cNvPr id="27" name="Rectangle 26"/>
          <p:cNvSpPr/>
          <p:nvPr userDrawn="1"/>
        </p:nvSpPr>
        <p:spPr>
          <a:xfrm>
            <a:off x="7500001" y="6518069"/>
            <a:ext cx="6122436" cy="2367998"/>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7" name="Text Placeholder 6"/>
          <p:cNvSpPr>
            <a:spLocks noGrp="1"/>
          </p:cNvSpPr>
          <p:nvPr>
            <p:ph type="body" sz="quarter" idx="15" hasCustomPrompt="1"/>
          </p:nvPr>
        </p:nvSpPr>
        <p:spPr>
          <a:xfrm>
            <a:off x="914399" y="3585728"/>
            <a:ext cx="6101840" cy="2365833"/>
          </a:xfrm>
          <a:prstGeom prst="rect">
            <a:avLst/>
          </a:prstGeom>
        </p:spPr>
        <p:txBody>
          <a:bodyPr anchor="ctr"/>
          <a:lstStyle>
            <a:lvl1pPr algn="ctr">
              <a:defRPr sz="2400">
                <a:solidFill>
                  <a:schemeClr val="tx1"/>
                </a:solidFill>
              </a:defRPr>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8" name="Text Placeholder 6"/>
          <p:cNvSpPr>
            <a:spLocks noGrp="1"/>
          </p:cNvSpPr>
          <p:nvPr>
            <p:ph type="body" sz="quarter" idx="16" hasCustomPrompt="1"/>
          </p:nvPr>
        </p:nvSpPr>
        <p:spPr>
          <a:xfrm>
            <a:off x="865388" y="6507098"/>
            <a:ext cx="6122436" cy="2361130"/>
          </a:xfrm>
          <a:prstGeom prst="rect">
            <a:avLst/>
          </a:prstGeom>
        </p:spPr>
        <p:txBody>
          <a:bodyPr anchor="ctr"/>
          <a:lstStyle>
            <a:lvl1pPr algn="ctr">
              <a:defRPr sz="2400">
                <a:solidFill>
                  <a:schemeClr val="tx1"/>
                </a:solidFill>
              </a:defRPr>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9" name="Text Placeholder 6"/>
          <p:cNvSpPr>
            <a:spLocks noGrp="1"/>
          </p:cNvSpPr>
          <p:nvPr>
            <p:ph type="body" sz="quarter" idx="17" hasCustomPrompt="1"/>
          </p:nvPr>
        </p:nvSpPr>
        <p:spPr>
          <a:xfrm>
            <a:off x="7500001" y="3585727"/>
            <a:ext cx="6122436" cy="2365833"/>
          </a:xfrm>
          <a:prstGeom prst="rect">
            <a:avLst/>
          </a:prstGeom>
        </p:spPr>
        <p:txBody>
          <a:bodyPr anchor="ctr"/>
          <a:lstStyle>
            <a:lvl1pPr algn="ctr">
              <a:defRPr sz="2400">
                <a:solidFill>
                  <a:schemeClr val="tx1"/>
                </a:solidFill>
              </a:defRPr>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30" name="Text Placeholder 6"/>
          <p:cNvSpPr>
            <a:spLocks noGrp="1"/>
          </p:cNvSpPr>
          <p:nvPr>
            <p:ph type="body" sz="quarter" idx="18" hasCustomPrompt="1"/>
          </p:nvPr>
        </p:nvSpPr>
        <p:spPr>
          <a:xfrm>
            <a:off x="7500001" y="6491424"/>
            <a:ext cx="6122436" cy="2376803"/>
          </a:xfrm>
          <a:prstGeom prst="rect">
            <a:avLst/>
          </a:prstGeom>
        </p:spPr>
        <p:txBody>
          <a:bodyPr anchor="ctr"/>
          <a:lstStyle>
            <a:lvl1pPr algn="ctr">
              <a:defRPr sz="2400">
                <a:solidFill>
                  <a:schemeClr val="tx1"/>
                </a:solidFill>
              </a:defRPr>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Tree>
    <p:extLst>
      <p:ext uri="{BB962C8B-B14F-4D97-AF65-F5344CB8AC3E}">
        <p14:creationId xmlns:p14="http://schemas.microsoft.com/office/powerpoint/2010/main" val="10295923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rgbClr val="F6F2EC"/>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144267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5" name="Picture Placeholder 4"/>
          <p:cNvSpPr>
            <a:spLocks noGrp="1"/>
          </p:cNvSpPr>
          <p:nvPr>
            <p:ph type="pic" sz="quarter" idx="11"/>
          </p:nvPr>
        </p:nvSpPr>
        <p:spPr>
          <a:xfrm>
            <a:off x="1590166" y="2396689"/>
            <a:ext cx="4346468" cy="4036465"/>
          </a:xfrm>
          <a:prstGeom prst="rect">
            <a:avLst/>
          </a:prstGeom>
        </p:spPr>
        <p:txBody>
          <a:bodyPr/>
          <a:lstStyle/>
          <a:p>
            <a:endParaRPr lang="en-US"/>
          </a:p>
        </p:txBody>
      </p:sp>
      <p:sp>
        <p:nvSpPr>
          <p:cNvPr id="21" name="Picture Placeholder 4"/>
          <p:cNvSpPr>
            <a:spLocks noGrp="1"/>
          </p:cNvSpPr>
          <p:nvPr>
            <p:ph type="pic" sz="quarter" idx="12"/>
          </p:nvPr>
        </p:nvSpPr>
        <p:spPr>
          <a:xfrm>
            <a:off x="6864293" y="2394858"/>
            <a:ext cx="4346468" cy="4038296"/>
          </a:xfrm>
          <a:prstGeom prst="rect">
            <a:avLst/>
          </a:prstGeom>
        </p:spPr>
        <p:txBody>
          <a:bodyPr/>
          <a:lstStyle/>
          <a:p>
            <a:endParaRPr lang="en-US"/>
          </a:p>
        </p:txBody>
      </p:sp>
      <p:sp>
        <p:nvSpPr>
          <p:cNvPr id="22" name="Picture Placeholder 4"/>
          <p:cNvSpPr>
            <a:spLocks noGrp="1"/>
          </p:cNvSpPr>
          <p:nvPr>
            <p:ph type="pic" sz="quarter" idx="13"/>
          </p:nvPr>
        </p:nvSpPr>
        <p:spPr>
          <a:xfrm>
            <a:off x="12191880" y="2394858"/>
            <a:ext cx="4346468" cy="4038296"/>
          </a:xfrm>
          <a:prstGeom prst="rect">
            <a:avLst/>
          </a:prstGeom>
        </p:spPr>
        <p:txBody>
          <a:bodyPr/>
          <a:lstStyle/>
          <a:p>
            <a:endParaRPr lang="en-US"/>
          </a:p>
        </p:txBody>
      </p:sp>
      <p:sp>
        <p:nvSpPr>
          <p:cNvPr id="24" name="Rectangle 23"/>
          <p:cNvSpPr/>
          <p:nvPr userDrawn="1"/>
        </p:nvSpPr>
        <p:spPr>
          <a:xfrm>
            <a:off x="6880509" y="6431439"/>
            <a:ext cx="4346468" cy="2267555"/>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5" name="Rectangle 24"/>
          <p:cNvSpPr/>
          <p:nvPr userDrawn="1"/>
        </p:nvSpPr>
        <p:spPr>
          <a:xfrm>
            <a:off x="1590609" y="6431439"/>
            <a:ext cx="4346468" cy="2269271"/>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b="0" cap="none" spc="0" dirty="0">
              <a:ln w="12700">
                <a:noFill/>
                <a:prstDash val="solid"/>
              </a:ln>
              <a:solidFill>
                <a:schemeClr val="tx2">
                  <a:lumMod val="60000"/>
                  <a:lumOff val="40000"/>
                </a:schemeClr>
              </a:solidFill>
              <a:effectLst/>
              <a:latin typeface="Century Gothic" panose="020B0502020202020204" pitchFamily="34" charset="0"/>
            </a:endParaRPr>
          </a:p>
        </p:txBody>
      </p:sp>
      <p:sp>
        <p:nvSpPr>
          <p:cNvPr id="26" name="Rectangle 25"/>
          <p:cNvSpPr/>
          <p:nvPr userDrawn="1"/>
        </p:nvSpPr>
        <p:spPr>
          <a:xfrm>
            <a:off x="12206394" y="6433154"/>
            <a:ext cx="4346468" cy="2267556"/>
          </a:xfrm>
          <a:prstGeom prst="rect">
            <a:avLst/>
          </a:prstGeom>
          <a:ln>
            <a:noFill/>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cap="none" spc="0" dirty="0">
              <a:ln w="12700">
                <a:noFill/>
                <a:prstDash val="solid"/>
              </a:ln>
              <a:solidFill>
                <a:schemeClr val="tx2">
                  <a:lumMod val="75000"/>
                </a:schemeClr>
              </a:solidFill>
              <a:effectLst/>
              <a:latin typeface="Century Gothic" panose="020B0502020202020204" pitchFamily="34" charset="0"/>
            </a:endParaRPr>
          </a:p>
          <a:p>
            <a:pPr algn="ctr"/>
            <a:endParaRPr lang="en-US" b="1" cap="none" spc="0" dirty="0">
              <a:ln w="12700">
                <a:noFill/>
                <a:prstDash val="solid"/>
              </a:ln>
              <a:solidFill>
                <a:schemeClr val="tx2">
                  <a:lumMod val="75000"/>
                </a:schemeClr>
              </a:solidFill>
              <a:effectLst/>
            </a:endParaRPr>
          </a:p>
        </p:txBody>
      </p:sp>
      <p:sp>
        <p:nvSpPr>
          <p:cNvPr id="7" name="Text Placeholder 6"/>
          <p:cNvSpPr>
            <a:spLocks noGrp="1"/>
          </p:cNvSpPr>
          <p:nvPr>
            <p:ph type="body" sz="quarter" idx="15" hasCustomPrompt="1"/>
          </p:nvPr>
        </p:nvSpPr>
        <p:spPr>
          <a:xfrm>
            <a:off x="1590609" y="6411990"/>
            <a:ext cx="4346468" cy="2267555"/>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8" name="Text Placeholder 6"/>
          <p:cNvSpPr>
            <a:spLocks noGrp="1"/>
          </p:cNvSpPr>
          <p:nvPr>
            <p:ph type="body" sz="quarter" idx="16" hasCustomPrompt="1"/>
          </p:nvPr>
        </p:nvSpPr>
        <p:spPr>
          <a:xfrm>
            <a:off x="6864293" y="6411990"/>
            <a:ext cx="4346468" cy="2249717"/>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
        <p:nvSpPr>
          <p:cNvPr id="29" name="Text Placeholder 6"/>
          <p:cNvSpPr>
            <a:spLocks noGrp="1"/>
          </p:cNvSpPr>
          <p:nvPr>
            <p:ph type="body" sz="quarter" idx="17" hasCustomPrompt="1"/>
          </p:nvPr>
        </p:nvSpPr>
        <p:spPr>
          <a:xfrm>
            <a:off x="12192000" y="6433154"/>
            <a:ext cx="4360862" cy="2267556"/>
          </a:xfrm>
          <a:prstGeom prst="rect">
            <a:avLst/>
          </a:prstGeom>
        </p:spPr>
        <p:txBody>
          <a:bodyPr anchor="ctr"/>
          <a:lstStyle>
            <a:lvl1pPr algn="ctr">
              <a:defRPr sz="2000"/>
            </a:lvl1pPr>
          </a:lstStyle>
          <a:p>
            <a:pPr algn="ctr"/>
            <a:r>
              <a:rPr lang="en-US" dirty="0"/>
              <a:t>CLICK TO EDIT MASTER TEXT STYLES</a:t>
            </a:r>
            <a:endParaRPr lang="en-US" b="1" cap="none" spc="0" dirty="0">
              <a:ln w="12700">
                <a:noFill/>
                <a:prstDash val="solid"/>
              </a:ln>
              <a:solidFill>
                <a:schemeClr val="tx2">
                  <a:lumMod val="75000"/>
                </a:schemeClr>
              </a:solidFill>
              <a:effectLst/>
            </a:endParaRPr>
          </a:p>
          <a:p>
            <a:pPr algn="ctr"/>
            <a:r>
              <a:rPr lang="en-US" b="0" cap="none" spc="0" dirty="0">
                <a:ln w="12700">
                  <a:noFill/>
                  <a:prstDash val="solid"/>
                </a:ln>
                <a:solidFill>
                  <a:schemeClr val="tx2">
                    <a:lumMod val="60000"/>
                    <a:lumOff val="40000"/>
                  </a:schemeClr>
                </a:solidFill>
                <a:effectLst/>
                <a:latin typeface="Century Gothic" panose="020B0502020202020204" pitchFamily="34" charset="0"/>
              </a:rPr>
              <a:t>Placeholder</a:t>
            </a:r>
            <a:r>
              <a:rPr lang="en-US" b="0" cap="none" spc="0" baseline="0" dirty="0">
                <a:ln w="12700">
                  <a:noFill/>
                  <a:prstDash val="solid"/>
                </a:ln>
                <a:solidFill>
                  <a:schemeClr val="tx2">
                    <a:lumMod val="60000"/>
                    <a:lumOff val="40000"/>
                  </a:schemeClr>
                </a:solidFill>
                <a:effectLst/>
                <a:latin typeface="Century Gothic" panose="020B0502020202020204" pitchFamily="34" charset="0"/>
              </a:rPr>
              <a:t> text here</a:t>
            </a:r>
            <a:endParaRPr lang="en-US" b="0" cap="none" spc="0" dirty="0">
              <a:ln w="12700">
                <a:noFill/>
                <a:prstDash val="solid"/>
              </a:ln>
              <a:solidFill>
                <a:schemeClr val="tx2">
                  <a:lumMod val="60000"/>
                  <a:lumOff val="40000"/>
                </a:schemeClr>
              </a:solidFill>
              <a:effectLst/>
              <a:latin typeface="Century Gothic" panose="020B0502020202020204" pitchFamily="34" charset="0"/>
            </a:endParaRPr>
          </a:p>
          <a:p>
            <a:pPr lvl="0"/>
            <a:endParaRPr lang="en-US" dirty="0"/>
          </a:p>
        </p:txBody>
      </p:sp>
    </p:spTree>
    <p:extLst>
      <p:ext uri="{BB962C8B-B14F-4D97-AF65-F5344CB8AC3E}">
        <p14:creationId xmlns:p14="http://schemas.microsoft.com/office/powerpoint/2010/main" val="222115191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19" name="Text Placeholder 2"/>
          <p:cNvSpPr>
            <a:spLocks noGrp="1"/>
          </p:cNvSpPr>
          <p:nvPr>
            <p:ph type="body" sz="quarter" idx="10"/>
          </p:nvPr>
        </p:nvSpPr>
        <p:spPr>
          <a:xfrm>
            <a:off x="893803" y="1771651"/>
            <a:ext cx="7011987" cy="3089275"/>
          </a:xfrm>
          <a:prstGeom prst="rect">
            <a:avLst/>
          </a:prstGeom>
        </p:spPr>
        <p:txBody>
          <a:bodyPr/>
          <a:lstStyle>
            <a:lvl1pPr>
              <a:defRPr b="0"/>
            </a:lvl1pPr>
          </a:lstStyle>
          <a:p>
            <a:pPr lvl="0"/>
            <a:r>
              <a:rPr lang="en-US" dirty="0"/>
              <a:t>Click to edit Master text styles</a:t>
            </a:r>
          </a:p>
        </p:txBody>
      </p:sp>
      <p:sp>
        <p:nvSpPr>
          <p:cNvPr id="21" name="Text Placeholder 9"/>
          <p:cNvSpPr>
            <a:spLocks noGrp="1"/>
          </p:cNvSpPr>
          <p:nvPr>
            <p:ph type="body" sz="quarter" idx="12"/>
          </p:nvPr>
        </p:nvSpPr>
        <p:spPr>
          <a:xfrm>
            <a:off x="893524" y="4860926"/>
            <a:ext cx="7011987" cy="4086225"/>
          </a:xfrm>
          <a:prstGeom prst="rect">
            <a:avLst/>
          </a:prstGeom>
        </p:spPr>
        <p:txBody>
          <a:bodyPr/>
          <a:lstStyle>
            <a:lvl1pPr>
              <a:defRPr sz="2400" b="0"/>
            </a:lvl1pPr>
          </a:lstStyle>
          <a:p>
            <a:pPr lvl="0"/>
            <a:r>
              <a:rPr lang="en-US" dirty="0"/>
              <a:t>Click to edit Master text styles</a:t>
            </a:r>
          </a:p>
        </p:txBody>
      </p:sp>
    </p:spTree>
    <p:extLst>
      <p:ext uri="{BB962C8B-B14F-4D97-AF65-F5344CB8AC3E}">
        <p14:creationId xmlns:p14="http://schemas.microsoft.com/office/powerpoint/2010/main" val="102998874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ag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9362676" y="704329"/>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3" name="Text Placeholder 2"/>
          <p:cNvSpPr>
            <a:spLocks noGrp="1"/>
          </p:cNvSpPr>
          <p:nvPr>
            <p:ph type="body" sz="quarter" idx="10"/>
          </p:nvPr>
        </p:nvSpPr>
        <p:spPr>
          <a:xfrm>
            <a:off x="9376742" y="1771650"/>
            <a:ext cx="7011987" cy="1929493"/>
          </a:xfrm>
          <a:prstGeom prst="rect">
            <a:avLst/>
          </a:prstGeom>
        </p:spPr>
        <p:txBody>
          <a:bodyPr/>
          <a:lstStyle/>
          <a:p>
            <a:pPr lvl="0"/>
            <a:r>
              <a:rPr lang="en-US" dirty="0"/>
              <a:t>Click to edit Master text styles</a:t>
            </a:r>
          </a:p>
        </p:txBody>
      </p:sp>
      <p:sp>
        <p:nvSpPr>
          <p:cNvPr id="5" name="Picture Placeholder 4"/>
          <p:cNvSpPr>
            <a:spLocks noGrp="1"/>
          </p:cNvSpPr>
          <p:nvPr>
            <p:ph type="pic" sz="quarter" idx="11"/>
          </p:nvPr>
        </p:nvSpPr>
        <p:spPr>
          <a:xfrm>
            <a:off x="0" y="0"/>
            <a:ext cx="8374743" cy="10287000"/>
          </a:xfrm>
          <a:prstGeom prst="rect">
            <a:avLst/>
          </a:prstGeom>
        </p:spPr>
        <p:txBody>
          <a:bodyPr/>
          <a:lstStyle/>
          <a:p>
            <a:endParaRPr lang="en-US"/>
          </a:p>
        </p:txBody>
      </p:sp>
      <p:sp>
        <p:nvSpPr>
          <p:cNvPr id="10" name="Text Placeholder 9"/>
          <p:cNvSpPr>
            <a:spLocks noGrp="1"/>
          </p:cNvSpPr>
          <p:nvPr>
            <p:ph type="body" sz="quarter" idx="12"/>
          </p:nvPr>
        </p:nvSpPr>
        <p:spPr>
          <a:xfrm>
            <a:off x="9376463" y="3701143"/>
            <a:ext cx="7011987" cy="5246007"/>
          </a:xfrm>
          <a:prstGeom prst="rect">
            <a:avLst/>
          </a:prstGeo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550877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 Title / Logo">
    <p:spTree>
      <p:nvGrpSpPr>
        <p:cNvPr id="1" name=""/>
        <p:cNvGrpSpPr/>
        <p:nvPr/>
      </p:nvGrpSpPr>
      <p:grpSpPr>
        <a:xfrm>
          <a:off x="0" y="0"/>
          <a:ext cx="0" cy="0"/>
          <a:chOff x="0" y="0"/>
          <a:chExt cx="0" cy="0"/>
        </a:xfrm>
      </p:grpSpPr>
      <p:sp>
        <p:nvSpPr>
          <p:cNvPr id="11" name="Rectangle 10"/>
          <p:cNvSpPr/>
          <p:nvPr userDrawn="1"/>
        </p:nvSpPr>
        <p:spPr>
          <a:xfrm>
            <a:off x="-1" y="0"/>
            <a:ext cx="18288000" cy="10287000"/>
          </a:xfrm>
          <a:prstGeom prst="rect">
            <a:avLst/>
          </a:prstGeom>
          <a:solidFill>
            <a:srgbClr val="00406E"/>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2" name="Text Placeholder 2"/>
          <p:cNvSpPr>
            <a:spLocks noGrp="1"/>
          </p:cNvSpPr>
          <p:nvPr>
            <p:ph type="body" sz="quarter" idx="10" hasCustomPrompt="1"/>
          </p:nvPr>
        </p:nvSpPr>
        <p:spPr>
          <a:xfrm>
            <a:off x="1059632" y="3966693"/>
            <a:ext cx="15863207" cy="1674253"/>
          </a:xfrm>
          <a:prstGeom prst="rect">
            <a:avLst/>
          </a:prstGeom>
        </p:spPr>
        <p:txBody>
          <a:bodyPr/>
          <a:lstStyle>
            <a:lvl1pPr marL="0" indent="0" algn="ctr">
              <a:spcBef>
                <a:spcPts val="0"/>
              </a:spcBef>
              <a:buFontTx/>
              <a:buNone/>
              <a:defRPr sz="8800" b="0" baseline="0">
                <a:solidFill>
                  <a:schemeClr val="bg1"/>
                </a:solidFill>
              </a:defRPr>
            </a:lvl1pPr>
          </a:lstStyle>
          <a:p>
            <a:pPr lvl="0"/>
            <a:r>
              <a:rPr lang="en-US" dirty="0"/>
              <a:t>Category Slide Title</a:t>
            </a:r>
          </a:p>
        </p:txBody>
      </p:sp>
    </p:spTree>
    <p:extLst>
      <p:ext uri="{BB962C8B-B14F-4D97-AF65-F5344CB8AC3E}">
        <p14:creationId xmlns:p14="http://schemas.microsoft.com/office/powerpoint/2010/main" val="197889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hite Title / Logo">
    <p:spTree>
      <p:nvGrpSpPr>
        <p:cNvPr id="1" name=""/>
        <p:cNvGrpSpPr/>
        <p:nvPr/>
      </p:nvGrpSpPr>
      <p:grpSpPr>
        <a:xfrm>
          <a:off x="0" y="0"/>
          <a:ext cx="0" cy="0"/>
          <a:chOff x="0" y="0"/>
          <a:chExt cx="0" cy="0"/>
        </a:xfrm>
      </p:grpSpPr>
      <p:sp>
        <p:nvSpPr>
          <p:cNvPr id="11" name="Rectangle 10"/>
          <p:cNvSpPr/>
          <p:nvPr userDrawn="1"/>
        </p:nvSpPr>
        <p:spPr>
          <a:xfrm>
            <a:off x="-1" y="0"/>
            <a:ext cx="18288000" cy="10287000"/>
          </a:xfrm>
          <a:prstGeom prst="rect">
            <a:avLst/>
          </a:prstGeom>
          <a:solidFill>
            <a:srgbClr val="00406E"/>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grpSp>
        <p:nvGrpSpPr>
          <p:cNvPr id="27" name="Group 5"/>
          <p:cNvGrpSpPr>
            <a:grpSpLocks noChangeAspect="1"/>
          </p:cNvGrpSpPr>
          <p:nvPr userDrawn="1"/>
        </p:nvGrpSpPr>
        <p:grpSpPr bwMode="auto">
          <a:xfrm>
            <a:off x="6983828" y="5746565"/>
            <a:ext cx="4320339" cy="1450787"/>
            <a:chOff x="4677" y="3714"/>
            <a:chExt cx="3103" cy="1042"/>
          </a:xfrm>
        </p:grpSpPr>
        <p:sp>
          <p:nvSpPr>
            <p:cNvPr id="28" name="AutoShape 4"/>
            <p:cNvSpPr>
              <a:spLocks noChangeAspect="1" noChangeArrowheads="1" noTextEdit="1"/>
            </p:cNvSpPr>
            <p:nvPr userDrawn="1"/>
          </p:nvSpPr>
          <p:spPr bwMode="auto">
            <a:xfrm>
              <a:off x="4677" y="3714"/>
              <a:ext cx="3103"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p:cNvSpPr>
            <p:nvPr userDrawn="1"/>
          </p:nvSpPr>
          <p:spPr bwMode="auto">
            <a:xfrm>
              <a:off x="4677" y="3835"/>
              <a:ext cx="660" cy="800"/>
            </a:xfrm>
            <a:custGeom>
              <a:avLst/>
              <a:gdLst>
                <a:gd name="T0" fmla="*/ 0 w 660"/>
                <a:gd name="T1" fmla="*/ 0 h 800"/>
                <a:gd name="T2" fmla="*/ 660 w 660"/>
                <a:gd name="T3" fmla="*/ 0 h 800"/>
                <a:gd name="T4" fmla="*/ 660 w 660"/>
                <a:gd name="T5" fmla="*/ 200 h 800"/>
                <a:gd name="T6" fmla="*/ 454 w 660"/>
                <a:gd name="T7" fmla="*/ 200 h 800"/>
                <a:gd name="T8" fmla="*/ 454 w 660"/>
                <a:gd name="T9" fmla="*/ 800 h 800"/>
                <a:gd name="T10" fmla="*/ 206 w 660"/>
                <a:gd name="T11" fmla="*/ 800 h 800"/>
                <a:gd name="T12" fmla="*/ 206 w 660"/>
                <a:gd name="T13" fmla="*/ 200 h 800"/>
                <a:gd name="T14" fmla="*/ 0 w 660"/>
                <a:gd name="T15" fmla="*/ 200 h 800"/>
                <a:gd name="T16" fmla="*/ 0 w 66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00">
                  <a:moveTo>
                    <a:pt x="0" y="0"/>
                  </a:moveTo>
                  <a:lnTo>
                    <a:pt x="660" y="0"/>
                  </a:lnTo>
                  <a:lnTo>
                    <a:pt x="660" y="200"/>
                  </a:lnTo>
                  <a:lnTo>
                    <a:pt x="454" y="200"/>
                  </a:lnTo>
                  <a:lnTo>
                    <a:pt x="454" y="800"/>
                  </a:lnTo>
                  <a:lnTo>
                    <a:pt x="206" y="800"/>
                  </a:lnTo>
                  <a:lnTo>
                    <a:pt x="206" y="200"/>
                  </a:lnTo>
                  <a:lnTo>
                    <a:pt x="0" y="20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userDrawn="1"/>
          </p:nvSpPr>
          <p:spPr bwMode="auto">
            <a:xfrm>
              <a:off x="6104" y="3857"/>
              <a:ext cx="859" cy="764"/>
            </a:xfrm>
            <a:custGeom>
              <a:avLst/>
              <a:gdLst>
                <a:gd name="T0" fmla="*/ 284 w 859"/>
                <a:gd name="T1" fmla="*/ 0 h 764"/>
                <a:gd name="T2" fmla="*/ 433 w 859"/>
                <a:gd name="T3" fmla="*/ 257 h 764"/>
                <a:gd name="T4" fmla="*/ 582 w 859"/>
                <a:gd name="T5" fmla="*/ 0 h 764"/>
                <a:gd name="T6" fmla="*/ 859 w 859"/>
                <a:gd name="T7" fmla="*/ 0 h 764"/>
                <a:gd name="T8" fmla="*/ 554 w 859"/>
                <a:gd name="T9" fmla="*/ 442 h 764"/>
                <a:gd name="T10" fmla="*/ 554 w 859"/>
                <a:gd name="T11" fmla="*/ 764 h 764"/>
                <a:gd name="T12" fmla="*/ 313 w 859"/>
                <a:gd name="T13" fmla="*/ 764 h 764"/>
                <a:gd name="T14" fmla="*/ 313 w 859"/>
                <a:gd name="T15" fmla="*/ 442 h 764"/>
                <a:gd name="T16" fmla="*/ 0 w 859"/>
                <a:gd name="T17" fmla="*/ 0 h 764"/>
                <a:gd name="T18" fmla="*/ 284 w 859"/>
                <a:gd name="T19"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764">
                  <a:moveTo>
                    <a:pt x="284" y="0"/>
                  </a:moveTo>
                  <a:lnTo>
                    <a:pt x="433" y="257"/>
                  </a:lnTo>
                  <a:lnTo>
                    <a:pt x="582" y="0"/>
                  </a:lnTo>
                  <a:lnTo>
                    <a:pt x="859" y="0"/>
                  </a:lnTo>
                  <a:lnTo>
                    <a:pt x="554" y="442"/>
                  </a:lnTo>
                  <a:lnTo>
                    <a:pt x="554" y="764"/>
                  </a:lnTo>
                  <a:lnTo>
                    <a:pt x="313" y="764"/>
                  </a:lnTo>
                  <a:lnTo>
                    <a:pt x="313" y="442"/>
                  </a:lnTo>
                  <a:lnTo>
                    <a:pt x="0" y="0"/>
                  </a:lnTo>
                  <a:lnTo>
                    <a:pt x="28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userDrawn="1"/>
          </p:nvSpPr>
          <p:spPr bwMode="auto">
            <a:xfrm>
              <a:off x="6864" y="3714"/>
              <a:ext cx="689" cy="1042"/>
            </a:xfrm>
            <a:custGeom>
              <a:avLst/>
              <a:gdLst>
                <a:gd name="T0" fmla="*/ 95 w 97"/>
                <a:gd name="T1" fmla="*/ 0 h 146"/>
                <a:gd name="T2" fmla="*/ 92 w 97"/>
                <a:gd name="T3" fmla="*/ 2 h 146"/>
                <a:gd name="T4" fmla="*/ 92 w 97"/>
                <a:gd name="T5" fmla="*/ 25 h 146"/>
                <a:gd name="T6" fmla="*/ 89 w 97"/>
                <a:gd name="T7" fmla="*/ 23 h 146"/>
                <a:gd name="T8" fmla="*/ 56 w 97"/>
                <a:gd name="T9" fmla="*/ 17 h 146"/>
                <a:gd name="T10" fmla="*/ 12 w 97"/>
                <a:gd name="T11" fmla="*/ 39 h 146"/>
                <a:gd name="T12" fmla="*/ 9 w 97"/>
                <a:gd name="T13" fmla="*/ 52 h 146"/>
                <a:gd name="T14" fmla="*/ 38 w 97"/>
                <a:gd name="T15" fmla="*/ 83 h 146"/>
                <a:gd name="T16" fmla="*/ 66 w 97"/>
                <a:gd name="T17" fmla="*/ 89 h 146"/>
                <a:gd name="T18" fmla="*/ 72 w 97"/>
                <a:gd name="T19" fmla="*/ 96 h 146"/>
                <a:gd name="T20" fmla="*/ 56 w 97"/>
                <a:gd name="T21" fmla="*/ 104 h 146"/>
                <a:gd name="T22" fmla="*/ 41 w 97"/>
                <a:gd name="T23" fmla="*/ 102 h 146"/>
                <a:gd name="T24" fmla="*/ 26 w 97"/>
                <a:gd name="T25" fmla="*/ 90 h 146"/>
                <a:gd name="T26" fmla="*/ 0 w 97"/>
                <a:gd name="T27" fmla="*/ 107 h 146"/>
                <a:gd name="T28" fmla="*/ 30 w 97"/>
                <a:gd name="T29" fmla="*/ 127 h 146"/>
                <a:gd name="T30" fmla="*/ 55 w 97"/>
                <a:gd name="T31" fmla="*/ 130 h 146"/>
                <a:gd name="T32" fmla="*/ 92 w 97"/>
                <a:gd name="T33" fmla="*/ 119 h 146"/>
                <a:gd name="T34" fmla="*/ 92 w 97"/>
                <a:gd name="T35" fmla="*/ 143 h 146"/>
                <a:gd name="T36" fmla="*/ 95 w 97"/>
                <a:gd name="T37" fmla="*/ 146 h 146"/>
                <a:gd name="T38" fmla="*/ 97 w 97"/>
                <a:gd name="T39" fmla="*/ 143 h 146"/>
                <a:gd name="T40" fmla="*/ 97 w 97"/>
                <a:gd name="T41" fmla="*/ 2 h 146"/>
                <a:gd name="T42" fmla="*/ 95 w 97"/>
                <a:gd name="T43" fmla="*/ 0 h 146"/>
                <a:gd name="T44" fmla="*/ 58 w 97"/>
                <a:gd name="T45" fmla="*/ 57 h 146"/>
                <a:gd name="T46" fmla="*/ 43 w 97"/>
                <a:gd name="T47" fmla="*/ 49 h 146"/>
                <a:gd name="T48" fmla="*/ 55 w 97"/>
                <a:gd name="T49" fmla="*/ 42 h 146"/>
                <a:gd name="T50" fmla="*/ 75 w 97"/>
                <a:gd name="T51" fmla="*/ 46 h 146"/>
                <a:gd name="T52" fmla="*/ 83 w 97"/>
                <a:gd name="T53" fmla="*/ 53 h 146"/>
                <a:gd name="T54" fmla="*/ 92 w 97"/>
                <a:gd name="T55" fmla="*/ 46 h 146"/>
                <a:gd name="T56" fmla="*/ 92 w 97"/>
                <a:gd name="T57" fmla="*/ 67 h 146"/>
                <a:gd name="T58" fmla="*/ 58 w 97"/>
                <a:gd name="T59"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46">
                  <a:moveTo>
                    <a:pt x="95" y="0"/>
                  </a:moveTo>
                  <a:cubicBezTo>
                    <a:pt x="93" y="0"/>
                    <a:pt x="92" y="1"/>
                    <a:pt x="92" y="2"/>
                  </a:cubicBezTo>
                  <a:cubicBezTo>
                    <a:pt x="92" y="25"/>
                    <a:pt x="92" y="25"/>
                    <a:pt x="92" y="25"/>
                  </a:cubicBezTo>
                  <a:cubicBezTo>
                    <a:pt x="91" y="25"/>
                    <a:pt x="90" y="24"/>
                    <a:pt x="89" y="23"/>
                  </a:cubicBezTo>
                  <a:cubicBezTo>
                    <a:pt x="80" y="19"/>
                    <a:pt x="69" y="17"/>
                    <a:pt x="56" y="17"/>
                  </a:cubicBezTo>
                  <a:cubicBezTo>
                    <a:pt x="37" y="17"/>
                    <a:pt x="19" y="23"/>
                    <a:pt x="12" y="39"/>
                  </a:cubicBezTo>
                  <a:cubicBezTo>
                    <a:pt x="10" y="43"/>
                    <a:pt x="9" y="48"/>
                    <a:pt x="9" y="52"/>
                  </a:cubicBezTo>
                  <a:cubicBezTo>
                    <a:pt x="9" y="75"/>
                    <a:pt x="28" y="81"/>
                    <a:pt x="38" y="83"/>
                  </a:cubicBezTo>
                  <a:cubicBezTo>
                    <a:pt x="42" y="84"/>
                    <a:pt x="62" y="88"/>
                    <a:pt x="66" y="89"/>
                  </a:cubicBezTo>
                  <a:cubicBezTo>
                    <a:pt x="72" y="91"/>
                    <a:pt x="72" y="95"/>
                    <a:pt x="72" y="96"/>
                  </a:cubicBezTo>
                  <a:cubicBezTo>
                    <a:pt x="72" y="104"/>
                    <a:pt x="59" y="104"/>
                    <a:pt x="56" y="104"/>
                  </a:cubicBezTo>
                  <a:cubicBezTo>
                    <a:pt x="51" y="104"/>
                    <a:pt x="45" y="103"/>
                    <a:pt x="41" y="102"/>
                  </a:cubicBezTo>
                  <a:cubicBezTo>
                    <a:pt x="31" y="99"/>
                    <a:pt x="29" y="95"/>
                    <a:pt x="26" y="90"/>
                  </a:cubicBezTo>
                  <a:cubicBezTo>
                    <a:pt x="0" y="107"/>
                    <a:pt x="0" y="107"/>
                    <a:pt x="0" y="107"/>
                  </a:cubicBezTo>
                  <a:cubicBezTo>
                    <a:pt x="5" y="112"/>
                    <a:pt x="12" y="122"/>
                    <a:pt x="30" y="127"/>
                  </a:cubicBezTo>
                  <a:cubicBezTo>
                    <a:pt x="38" y="129"/>
                    <a:pt x="46" y="130"/>
                    <a:pt x="55" y="130"/>
                  </a:cubicBezTo>
                  <a:cubicBezTo>
                    <a:pt x="60" y="130"/>
                    <a:pt x="79" y="130"/>
                    <a:pt x="92" y="119"/>
                  </a:cubicBezTo>
                  <a:cubicBezTo>
                    <a:pt x="92" y="143"/>
                    <a:pt x="92" y="143"/>
                    <a:pt x="92" y="143"/>
                  </a:cubicBezTo>
                  <a:cubicBezTo>
                    <a:pt x="92" y="145"/>
                    <a:pt x="93" y="146"/>
                    <a:pt x="95" y="146"/>
                  </a:cubicBezTo>
                  <a:cubicBezTo>
                    <a:pt x="96" y="146"/>
                    <a:pt x="97" y="145"/>
                    <a:pt x="97" y="143"/>
                  </a:cubicBezTo>
                  <a:cubicBezTo>
                    <a:pt x="97" y="2"/>
                    <a:pt x="97" y="2"/>
                    <a:pt x="97" y="2"/>
                  </a:cubicBezTo>
                  <a:cubicBezTo>
                    <a:pt x="97" y="1"/>
                    <a:pt x="96" y="0"/>
                    <a:pt x="95" y="0"/>
                  </a:cubicBezTo>
                  <a:close/>
                  <a:moveTo>
                    <a:pt x="58" y="57"/>
                  </a:moveTo>
                  <a:cubicBezTo>
                    <a:pt x="48" y="56"/>
                    <a:pt x="43" y="54"/>
                    <a:pt x="43" y="49"/>
                  </a:cubicBezTo>
                  <a:cubicBezTo>
                    <a:pt x="43" y="44"/>
                    <a:pt x="49" y="42"/>
                    <a:pt x="55" y="42"/>
                  </a:cubicBezTo>
                  <a:cubicBezTo>
                    <a:pt x="60" y="42"/>
                    <a:pt x="69" y="43"/>
                    <a:pt x="75" y="46"/>
                  </a:cubicBezTo>
                  <a:cubicBezTo>
                    <a:pt x="80" y="49"/>
                    <a:pt x="82" y="51"/>
                    <a:pt x="83" y="53"/>
                  </a:cubicBezTo>
                  <a:cubicBezTo>
                    <a:pt x="92" y="46"/>
                    <a:pt x="92" y="46"/>
                    <a:pt x="92" y="46"/>
                  </a:cubicBezTo>
                  <a:cubicBezTo>
                    <a:pt x="92" y="67"/>
                    <a:pt x="92" y="67"/>
                    <a:pt x="92" y="67"/>
                  </a:cubicBezTo>
                  <a:cubicBezTo>
                    <a:pt x="83" y="62"/>
                    <a:pt x="70" y="60"/>
                    <a:pt x="58" y="5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userDrawn="1"/>
          </p:nvSpPr>
          <p:spPr bwMode="auto">
            <a:xfrm>
              <a:off x="5472" y="3714"/>
              <a:ext cx="668" cy="1042"/>
            </a:xfrm>
            <a:custGeom>
              <a:avLst/>
              <a:gdLst>
                <a:gd name="T0" fmla="*/ 46 w 94"/>
                <a:gd name="T1" fmla="*/ 57 h 146"/>
                <a:gd name="T2" fmla="*/ 31 w 94"/>
                <a:gd name="T3" fmla="*/ 49 h 146"/>
                <a:gd name="T4" fmla="*/ 43 w 94"/>
                <a:gd name="T5" fmla="*/ 42 h 146"/>
                <a:gd name="T6" fmla="*/ 63 w 94"/>
                <a:gd name="T7" fmla="*/ 46 h 146"/>
                <a:gd name="T8" fmla="*/ 71 w 94"/>
                <a:gd name="T9" fmla="*/ 53 h 146"/>
                <a:gd name="T10" fmla="*/ 93 w 94"/>
                <a:gd name="T11" fmla="*/ 36 h 146"/>
                <a:gd name="T12" fmla="*/ 77 w 94"/>
                <a:gd name="T13" fmla="*/ 23 h 146"/>
                <a:gd name="T14" fmla="*/ 44 w 94"/>
                <a:gd name="T15" fmla="*/ 17 h 146"/>
                <a:gd name="T16" fmla="*/ 5 w 94"/>
                <a:gd name="T17" fmla="*/ 31 h 146"/>
                <a:gd name="T18" fmla="*/ 5 w 94"/>
                <a:gd name="T19" fmla="*/ 2 h 146"/>
                <a:gd name="T20" fmla="*/ 2 w 94"/>
                <a:gd name="T21" fmla="*/ 0 h 146"/>
                <a:gd name="T22" fmla="*/ 0 w 94"/>
                <a:gd name="T23" fmla="*/ 2 h 146"/>
                <a:gd name="T24" fmla="*/ 0 w 94"/>
                <a:gd name="T25" fmla="*/ 143 h 146"/>
                <a:gd name="T26" fmla="*/ 2 w 94"/>
                <a:gd name="T27" fmla="*/ 146 h 146"/>
                <a:gd name="T28" fmla="*/ 5 w 94"/>
                <a:gd name="T29" fmla="*/ 143 h 146"/>
                <a:gd name="T30" fmla="*/ 5 w 94"/>
                <a:gd name="T31" fmla="*/ 121 h 146"/>
                <a:gd name="T32" fmla="*/ 18 w 94"/>
                <a:gd name="T33" fmla="*/ 127 h 146"/>
                <a:gd name="T34" fmla="*/ 43 w 94"/>
                <a:gd name="T35" fmla="*/ 130 h 146"/>
                <a:gd name="T36" fmla="*/ 84 w 94"/>
                <a:gd name="T37" fmla="*/ 116 h 146"/>
                <a:gd name="T38" fmla="*/ 94 w 94"/>
                <a:gd name="T39" fmla="*/ 92 h 146"/>
                <a:gd name="T40" fmla="*/ 46 w 94"/>
                <a:gd name="T41" fmla="*/ 57 h 146"/>
                <a:gd name="T42" fmla="*/ 44 w 94"/>
                <a:gd name="T43" fmla="*/ 104 h 146"/>
                <a:gd name="T44" fmla="*/ 29 w 94"/>
                <a:gd name="T45" fmla="*/ 102 h 146"/>
                <a:gd name="T46" fmla="*/ 14 w 94"/>
                <a:gd name="T47" fmla="*/ 90 h 146"/>
                <a:gd name="T48" fmla="*/ 5 w 94"/>
                <a:gd name="T49" fmla="*/ 96 h 146"/>
                <a:gd name="T50" fmla="*/ 5 w 94"/>
                <a:gd name="T51" fmla="*/ 73 h 146"/>
                <a:gd name="T52" fmla="*/ 26 w 94"/>
                <a:gd name="T53" fmla="*/ 83 h 146"/>
                <a:gd name="T54" fmla="*/ 54 w 94"/>
                <a:gd name="T55" fmla="*/ 89 h 146"/>
                <a:gd name="T56" fmla="*/ 60 w 94"/>
                <a:gd name="T57" fmla="*/ 96 h 146"/>
                <a:gd name="T58" fmla="*/ 44 w 94"/>
                <a:gd name="T59"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146">
                  <a:moveTo>
                    <a:pt x="46" y="57"/>
                  </a:moveTo>
                  <a:cubicBezTo>
                    <a:pt x="37" y="56"/>
                    <a:pt x="31" y="54"/>
                    <a:pt x="31" y="49"/>
                  </a:cubicBezTo>
                  <a:cubicBezTo>
                    <a:pt x="31" y="44"/>
                    <a:pt x="37" y="42"/>
                    <a:pt x="43" y="42"/>
                  </a:cubicBezTo>
                  <a:cubicBezTo>
                    <a:pt x="49" y="42"/>
                    <a:pt x="57" y="43"/>
                    <a:pt x="63" y="46"/>
                  </a:cubicBezTo>
                  <a:cubicBezTo>
                    <a:pt x="68" y="49"/>
                    <a:pt x="70" y="51"/>
                    <a:pt x="71" y="53"/>
                  </a:cubicBezTo>
                  <a:cubicBezTo>
                    <a:pt x="93" y="36"/>
                    <a:pt x="93" y="36"/>
                    <a:pt x="93" y="36"/>
                  </a:cubicBezTo>
                  <a:cubicBezTo>
                    <a:pt x="89" y="32"/>
                    <a:pt x="85" y="27"/>
                    <a:pt x="77" y="23"/>
                  </a:cubicBezTo>
                  <a:cubicBezTo>
                    <a:pt x="68" y="19"/>
                    <a:pt x="57" y="17"/>
                    <a:pt x="44" y="17"/>
                  </a:cubicBezTo>
                  <a:cubicBezTo>
                    <a:pt x="29" y="17"/>
                    <a:pt x="14" y="21"/>
                    <a:pt x="5" y="31"/>
                  </a:cubicBezTo>
                  <a:cubicBezTo>
                    <a:pt x="5" y="2"/>
                    <a:pt x="5" y="2"/>
                    <a:pt x="5" y="2"/>
                  </a:cubicBezTo>
                  <a:cubicBezTo>
                    <a:pt x="5" y="1"/>
                    <a:pt x="4" y="0"/>
                    <a:pt x="2" y="0"/>
                  </a:cubicBezTo>
                  <a:cubicBezTo>
                    <a:pt x="1" y="0"/>
                    <a:pt x="0" y="1"/>
                    <a:pt x="0" y="2"/>
                  </a:cubicBezTo>
                  <a:cubicBezTo>
                    <a:pt x="0" y="143"/>
                    <a:pt x="0" y="143"/>
                    <a:pt x="0" y="143"/>
                  </a:cubicBezTo>
                  <a:cubicBezTo>
                    <a:pt x="0" y="145"/>
                    <a:pt x="1" y="146"/>
                    <a:pt x="2" y="146"/>
                  </a:cubicBezTo>
                  <a:cubicBezTo>
                    <a:pt x="4" y="146"/>
                    <a:pt x="5" y="145"/>
                    <a:pt x="5" y="143"/>
                  </a:cubicBezTo>
                  <a:cubicBezTo>
                    <a:pt x="5" y="121"/>
                    <a:pt x="5" y="121"/>
                    <a:pt x="5" y="121"/>
                  </a:cubicBezTo>
                  <a:cubicBezTo>
                    <a:pt x="8" y="123"/>
                    <a:pt x="13" y="125"/>
                    <a:pt x="18" y="127"/>
                  </a:cubicBezTo>
                  <a:cubicBezTo>
                    <a:pt x="26" y="129"/>
                    <a:pt x="35" y="130"/>
                    <a:pt x="43" y="130"/>
                  </a:cubicBezTo>
                  <a:cubicBezTo>
                    <a:pt x="49" y="130"/>
                    <a:pt x="70" y="130"/>
                    <a:pt x="84" y="116"/>
                  </a:cubicBezTo>
                  <a:cubicBezTo>
                    <a:pt x="89" y="111"/>
                    <a:pt x="94" y="103"/>
                    <a:pt x="94" y="92"/>
                  </a:cubicBezTo>
                  <a:cubicBezTo>
                    <a:pt x="94" y="66"/>
                    <a:pt x="70" y="62"/>
                    <a:pt x="46" y="57"/>
                  </a:cubicBezTo>
                  <a:close/>
                  <a:moveTo>
                    <a:pt x="44" y="104"/>
                  </a:moveTo>
                  <a:cubicBezTo>
                    <a:pt x="39" y="104"/>
                    <a:pt x="33" y="103"/>
                    <a:pt x="29" y="102"/>
                  </a:cubicBezTo>
                  <a:cubicBezTo>
                    <a:pt x="20" y="99"/>
                    <a:pt x="17" y="95"/>
                    <a:pt x="14" y="90"/>
                  </a:cubicBezTo>
                  <a:cubicBezTo>
                    <a:pt x="5" y="96"/>
                    <a:pt x="5" y="96"/>
                    <a:pt x="5" y="96"/>
                  </a:cubicBezTo>
                  <a:cubicBezTo>
                    <a:pt x="5" y="73"/>
                    <a:pt x="5" y="73"/>
                    <a:pt x="5" y="73"/>
                  </a:cubicBezTo>
                  <a:cubicBezTo>
                    <a:pt x="11" y="79"/>
                    <a:pt x="20" y="82"/>
                    <a:pt x="26" y="83"/>
                  </a:cubicBezTo>
                  <a:cubicBezTo>
                    <a:pt x="31" y="84"/>
                    <a:pt x="50" y="88"/>
                    <a:pt x="54" y="89"/>
                  </a:cubicBezTo>
                  <a:cubicBezTo>
                    <a:pt x="60" y="91"/>
                    <a:pt x="60" y="95"/>
                    <a:pt x="60" y="96"/>
                  </a:cubicBezTo>
                  <a:cubicBezTo>
                    <a:pt x="60" y="104"/>
                    <a:pt x="47" y="104"/>
                    <a:pt x="44" y="1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userDrawn="1"/>
          </p:nvSpPr>
          <p:spPr bwMode="auto">
            <a:xfrm>
              <a:off x="7652" y="3850"/>
              <a:ext cx="128" cy="121"/>
            </a:xfrm>
            <a:custGeom>
              <a:avLst/>
              <a:gdLst>
                <a:gd name="T0" fmla="*/ 13 w 18"/>
                <a:gd name="T1" fmla="*/ 2 h 17"/>
                <a:gd name="T2" fmla="*/ 15 w 18"/>
                <a:gd name="T3" fmla="*/ 5 h 17"/>
                <a:gd name="T4" fmla="*/ 16 w 18"/>
                <a:gd name="T5" fmla="*/ 8 h 17"/>
                <a:gd name="T6" fmla="*/ 15 w 18"/>
                <a:gd name="T7" fmla="*/ 12 h 17"/>
                <a:gd name="T8" fmla="*/ 13 w 18"/>
                <a:gd name="T9" fmla="*/ 15 h 17"/>
                <a:gd name="T10" fmla="*/ 9 w 18"/>
                <a:gd name="T11" fmla="*/ 16 h 17"/>
                <a:gd name="T12" fmla="*/ 6 w 18"/>
                <a:gd name="T13" fmla="*/ 15 h 17"/>
                <a:gd name="T14" fmla="*/ 3 w 18"/>
                <a:gd name="T15" fmla="*/ 12 h 17"/>
                <a:gd name="T16" fmla="*/ 2 w 18"/>
                <a:gd name="T17" fmla="*/ 8 h 17"/>
                <a:gd name="T18" fmla="*/ 3 w 18"/>
                <a:gd name="T19" fmla="*/ 5 h 17"/>
                <a:gd name="T20" fmla="*/ 6 w 18"/>
                <a:gd name="T21" fmla="*/ 2 h 17"/>
                <a:gd name="T22" fmla="*/ 9 w 18"/>
                <a:gd name="T23" fmla="*/ 1 h 17"/>
                <a:gd name="T24" fmla="*/ 13 w 18"/>
                <a:gd name="T25" fmla="*/ 2 h 17"/>
                <a:gd name="T26" fmla="*/ 5 w 18"/>
                <a:gd name="T27" fmla="*/ 1 h 17"/>
                <a:gd name="T28" fmla="*/ 2 w 18"/>
                <a:gd name="T29" fmla="*/ 4 h 17"/>
                <a:gd name="T30" fmla="*/ 0 w 18"/>
                <a:gd name="T31" fmla="*/ 8 h 17"/>
                <a:gd name="T32" fmla="*/ 1 w 18"/>
                <a:gd name="T33" fmla="*/ 13 h 17"/>
                <a:gd name="T34" fmla="*/ 5 w 18"/>
                <a:gd name="T35" fmla="*/ 16 h 17"/>
                <a:gd name="T36" fmla="*/ 9 w 18"/>
                <a:gd name="T37" fmla="*/ 17 h 17"/>
                <a:gd name="T38" fmla="*/ 14 w 18"/>
                <a:gd name="T39" fmla="*/ 16 h 17"/>
                <a:gd name="T40" fmla="*/ 17 w 18"/>
                <a:gd name="T41" fmla="*/ 13 h 17"/>
                <a:gd name="T42" fmla="*/ 18 w 18"/>
                <a:gd name="T43" fmla="*/ 8 h 17"/>
                <a:gd name="T44" fmla="*/ 17 w 18"/>
                <a:gd name="T45" fmla="*/ 4 h 17"/>
                <a:gd name="T46" fmla="*/ 14 w 18"/>
                <a:gd name="T47" fmla="*/ 1 h 17"/>
                <a:gd name="T48" fmla="*/ 9 w 18"/>
                <a:gd name="T49" fmla="*/ 0 h 17"/>
                <a:gd name="T50" fmla="*/ 5 w 18"/>
                <a:gd name="T51" fmla="*/ 1 h 17"/>
                <a:gd name="T52" fmla="*/ 7 w 18"/>
                <a:gd name="T53" fmla="*/ 13 h 17"/>
                <a:gd name="T54" fmla="*/ 7 w 18"/>
                <a:gd name="T55" fmla="*/ 9 h 17"/>
                <a:gd name="T56" fmla="*/ 8 w 18"/>
                <a:gd name="T57" fmla="*/ 9 h 17"/>
                <a:gd name="T58" fmla="*/ 9 w 18"/>
                <a:gd name="T59" fmla="*/ 10 h 17"/>
                <a:gd name="T60" fmla="*/ 10 w 18"/>
                <a:gd name="T61" fmla="*/ 12 h 17"/>
                <a:gd name="T62" fmla="*/ 11 w 18"/>
                <a:gd name="T63" fmla="*/ 13 h 17"/>
                <a:gd name="T64" fmla="*/ 13 w 18"/>
                <a:gd name="T65" fmla="*/ 13 h 17"/>
                <a:gd name="T66" fmla="*/ 12 w 18"/>
                <a:gd name="T67" fmla="*/ 11 h 17"/>
                <a:gd name="T68" fmla="*/ 12 w 18"/>
                <a:gd name="T69" fmla="*/ 10 h 17"/>
                <a:gd name="T70" fmla="*/ 11 w 18"/>
                <a:gd name="T71" fmla="*/ 9 h 17"/>
                <a:gd name="T72" fmla="*/ 10 w 18"/>
                <a:gd name="T73" fmla="*/ 9 h 17"/>
                <a:gd name="T74" fmla="*/ 12 w 18"/>
                <a:gd name="T75" fmla="*/ 8 h 17"/>
                <a:gd name="T76" fmla="*/ 13 w 18"/>
                <a:gd name="T77" fmla="*/ 6 h 17"/>
                <a:gd name="T78" fmla="*/ 12 w 18"/>
                <a:gd name="T79" fmla="*/ 5 h 17"/>
                <a:gd name="T80" fmla="*/ 12 w 18"/>
                <a:gd name="T81" fmla="*/ 4 h 17"/>
                <a:gd name="T82" fmla="*/ 10 w 18"/>
                <a:gd name="T83" fmla="*/ 4 h 17"/>
                <a:gd name="T84" fmla="*/ 7 w 18"/>
                <a:gd name="T85" fmla="*/ 4 h 17"/>
                <a:gd name="T86" fmla="*/ 5 w 18"/>
                <a:gd name="T87" fmla="*/ 4 h 17"/>
                <a:gd name="T88" fmla="*/ 5 w 18"/>
                <a:gd name="T89" fmla="*/ 13 h 17"/>
                <a:gd name="T90" fmla="*/ 7 w 18"/>
                <a:gd name="T91" fmla="*/ 13 h 17"/>
                <a:gd name="T92" fmla="*/ 7 w 18"/>
                <a:gd name="T93" fmla="*/ 5 h 17"/>
                <a:gd name="T94" fmla="*/ 8 w 18"/>
                <a:gd name="T95" fmla="*/ 5 h 17"/>
                <a:gd name="T96" fmla="*/ 10 w 18"/>
                <a:gd name="T97" fmla="*/ 5 h 17"/>
                <a:gd name="T98" fmla="*/ 11 w 18"/>
                <a:gd name="T99" fmla="*/ 6 h 17"/>
                <a:gd name="T100" fmla="*/ 11 w 18"/>
                <a:gd name="T101" fmla="*/ 7 h 17"/>
                <a:gd name="T102" fmla="*/ 11 w 18"/>
                <a:gd name="T103" fmla="*/ 7 h 17"/>
                <a:gd name="T104" fmla="*/ 10 w 18"/>
                <a:gd name="T105" fmla="*/ 8 h 17"/>
                <a:gd name="T106" fmla="*/ 8 w 18"/>
                <a:gd name="T107" fmla="*/ 8 h 17"/>
                <a:gd name="T108" fmla="*/ 7 w 18"/>
                <a:gd name="T109" fmla="*/ 8 h 17"/>
                <a:gd name="T110" fmla="*/ 7 w 18"/>
                <a:gd name="T11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17">
                  <a:moveTo>
                    <a:pt x="13" y="2"/>
                  </a:moveTo>
                  <a:cubicBezTo>
                    <a:pt x="14" y="3"/>
                    <a:pt x="15" y="4"/>
                    <a:pt x="15" y="5"/>
                  </a:cubicBezTo>
                  <a:cubicBezTo>
                    <a:pt x="16" y="6"/>
                    <a:pt x="16" y="7"/>
                    <a:pt x="16" y="8"/>
                  </a:cubicBezTo>
                  <a:cubicBezTo>
                    <a:pt x="16" y="10"/>
                    <a:pt x="16" y="11"/>
                    <a:pt x="15" y="12"/>
                  </a:cubicBezTo>
                  <a:cubicBezTo>
                    <a:pt x="15" y="13"/>
                    <a:pt x="14" y="14"/>
                    <a:pt x="13" y="15"/>
                  </a:cubicBezTo>
                  <a:cubicBezTo>
                    <a:pt x="12" y="15"/>
                    <a:pt x="10" y="16"/>
                    <a:pt x="9" y="16"/>
                  </a:cubicBezTo>
                  <a:cubicBezTo>
                    <a:pt x="8" y="16"/>
                    <a:pt x="7" y="15"/>
                    <a:pt x="6" y="15"/>
                  </a:cubicBezTo>
                  <a:cubicBezTo>
                    <a:pt x="5" y="14"/>
                    <a:pt x="4" y="13"/>
                    <a:pt x="3" y="12"/>
                  </a:cubicBezTo>
                  <a:cubicBezTo>
                    <a:pt x="2" y="11"/>
                    <a:pt x="2" y="10"/>
                    <a:pt x="2" y="8"/>
                  </a:cubicBezTo>
                  <a:cubicBezTo>
                    <a:pt x="2" y="7"/>
                    <a:pt x="2" y="6"/>
                    <a:pt x="3" y="5"/>
                  </a:cubicBezTo>
                  <a:cubicBezTo>
                    <a:pt x="4" y="4"/>
                    <a:pt x="5" y="3"/>
                    <a:pt x="6" y="2"/>
                  </a:cubicBezTo>
                  <a:cubicBezTo>
                    <a:pt x="7" y="2"/>
                    <a:pt x="8" y="1"/>
                    <a:pt x="9" y="1"/>
                  </a:cubicBezTo>
                  <a:cubicBezTo>
                    <a:pt x="10" y="1"/>
                    <a:pt x="12" y="2"/>
                    <a:pt x="13" y="2"/>
                  </a:cubicBezTo>
                  <a:close/>
                  <a:moveTo>
                    <a:pt x="5" y="1"/>
                  </a:moveTo>
                  <a:cubicBezTo>
                    <a:pt x="3" y="2"/>
                    <a:pt x="2" y="3"/>
                    <a:pt x="2" y="4"/>
                  </a:cubicBezTo>
                  <a:cubicBezTo>
                    <a:pt x="1" y="5"/>
                    <a:pt x="0" y="7"/>
                    <a:pt x="0" y="8"/>
                  </a:cubicBezTo>
                  <a:cubicBezTo>
                    <a:pt x="0" y="10"/>
                    <a:pt x="1" y="11"/>
                    <a:pt x="1" y="13"/>
                  </a:cubicBezTo>
                  <a:cubicBezTo>
                    <a:pt x="2" y="14"/>
                    <a:pt x="3" y="15"/>
                    <a:pt x="5" y="16"/>
                  </a:cubicBezTo>
                  <a:cubicBezTo>
                    <a:pt x="6" y="17"/>
                    <a:pt x="8" y="17"/>
                    <a:pt x="9" y="17"/>
                  </a:cubicBezTo>
                  <a:cubicBezTo>
                    <a:pt x="11" y="17"/>
                    <a:pt x="12" y="17"/>
                    <a:pt x="14" y="16"/>
                  </a:cubicBezTo>
                  <a:cubicBezTo>
                    <a:pt x="15" y="15"/>
                    <a:pt x="16" y="14"/>
                    <a:pt x="17" y="13"/>
                  </a:cubicBezTo>
                  <a:cubicBezTo>
                    <a:pt x="18" y="11"/>
                    <a:pt x="18" y="10"/>
                    <a:pt x="18" y="8"/>
                  </a:cubicBezTo>
                  <a:cubicBezTo>
                    <a:pt x="18" y="7"/>
                    <a:pt x="18" y="5"/>
                    <a:pt x="17" y="4"/>
                  </a:cubicBezTo>
                  <a:cubicBezTo>
                    <a:pt x="16" y="3"/>
                    <a:pt x="15" y="2"/>
                    <a:pt x="14" y="1"/>
                  </a:cubicBezTo>
                  <a:cubicBezTo>
                    <a:pt x="12" y="0"/>
                    <a:pt x="11" y="0"/>
                    <a:pt x="9" y="0"/>
                  </a:cubicBezTo>
                  <a:cubicBezTo>
                    <a:pt x="8" y="0"/>
                    <a:pt x="6" y="0"/>
                    <a:pt x="5" y="1"/>
                  </a:cubicBezTo>
                  <a:close/>
                  <a:moveTo>
                    <a:pt x="7" y="13"/>
                  </a:moveTo>
                  <a:cubicBezTo>
                    <a:pt x="7" y="9"/>
                    <a:pt x="7" y="9"/>
                    <a:pt x="7" y="9"/>
                  </a:cubicBezTo>
                  <a:cubicBezTo>
                    <a:pt x="8" y="9"/>
                    <a:pt x="8" y="9"/>
                    <a:pt x="8" y="9"/>
                  </a:cubicBezTo>
                  <a:cubicBezTo>
                    <a:pt x="8" y="9"/>
                    <a:pt x="9" y="9"/>
                    <a:pt x="9" y="10"/>
                  </a:cubicBezTo>
                  <a:cubicBezTo>
                    <a:pt x="9" y="10"/>
                    <a:pt x="10" y="11"/>
                    <a:pt x="10" y="12"/>
                  </a:cubicBezTo>
                  <a:cubicBezTo>
                    <a:pt x="11" y="13"/>
                    <a:pt x="11" y="13"/>
                    <a:pt x="11" y="13"/>
                  </a:cubicBezTo>
                  <a:cubicBezTo>
                    <a:pt x="13" y="13"/>
                    <a:pt x="13" y="13"/>
                    <a:pt x="13" y="13"/>
                  </a:cubicBezTo>
                  <a:cubicBezTo>
                    <a:pt x="12" y="11"/>
                    <a:pt x="12" y="11"/>
                    <a:pt x="12" y="11"/>
                  </a:cubicBezTo>
                  <a:cubicBezTo>
                    <a:pt x="12" y="11"/>
                    <a:pt x="12" y="10"/>
                    <a:pt x="12" y="10"/>
                  </a:cubicBezTo>
                  <a:cubicBezTo>
                    <a:pt x="11" y="10"/>
                    <a:pt x="11" y="10"/>
                    <a:pt x="11" y="9"/>
                  </a:cubicBezTo>
                  <a:cubicBezTo>
                    <a:pt x="11" y="9"/>
                    <a:pt x="11" y="9"/>
                    <a:pt x="10" y="9"/>
                  </a:cubicBezTo>
                  <a:cubicBezTo>
                    <a:pt x="11" y="9"/>
                    <a:pt x="12" y="9"/>
                    <a:pt x="12" y="8"/>
                  </a:cubicBezTo>
                  <a:cubicBezTo>
                    <a:pt x="13" y="8"/>
                    <a:pt x="13" y="7"/>
                    <a:pt x="13" y="6"/>
                  </a:cubicBezTo>
                  <a:cubicBezTo>
                    <a:pt x="13" y="6"/>
                    <a:pt x="13" y="6"/>
                    <a:pt x="12" y="5"/>
                  </a:cubicBezTo>
                  <a:cubicBezTo>
                    <a:pt x="12" y="5"/>
                    <a:pt x="12" y="4"/>
                    <a:pt x="12" y="4"/>
                  </a:cubicBezTo>
                  <a:cubicBezTo>
                    <a:pt x="11" y="4"/>
                    <a:pt x="11" y="4"/>
                    <a:pt x="10" y="4"/>
                  </a:cubicBezTo>
                  <a:cubicBezTo>
                    <a:pt x="10" y="4"/>
                    <a:pt x="9" y="4"/>
                    <a:pt x="7" y="4"/>
                  </a:cubicBezTo>
                  <a:cubicBezTo>
                    <a:pt x="5" y="4"/>
                    <a:pt x="5" y="4"/>
                    <a:pt x="5" y="4"/>
                  </a:cubicBezTo>
                  <a:cubicBezTo>
                    <a:pt x="5" y="13"/>
                    <a:pt x="5" y="13"/>
                    <a:pt x="5" y="13"/>
                  </a:cubicBezTo>
                  <a:lnTo>
                    <a:pt x="7" y="13"/>
                  </a:lnTo>
                  <a:close/>
                  <a:moveTo>
                    <a:pt x="7" y="5"/>
                  </a:moveTo>
                  <a:cubicBezTo>
                    <a:pt x="8" y="5"/>
                    <a:pt x="8" y="5"/>
                    <a:pt x="8" y="5"/>
                  </a:cubicBezTo>
                  <a:cubicBezTo>
                    <a:pt x="9" y="5"/>
                    <a:pt x="10" y="5"/>
                    <a:pt x="10" y="5"/>
                  </a:cubicBezTo>
                  <a:cubicBezTo>
                    <a:pt x="10" y="6"/>
                    <a:pt x="10" y="6"/>
                    <a:pt x="11" y="6"/>
                  </a:cubicBezTo>
                  <a:cubicBezTo>
                    <a:pt x="11" y="6"/>
                    <a:pt x="11" y="6"/>
                    <a:pt x="11" y="7"/>
                  </a:cubicBezTo>
                  <a:cubicBezTo>
                    <a:pt x="11" y="7"/>
                    <a:pt x="11" y="7"/>
                    <a:pt x="11" y="7"/>
                  </a:cubicBezTo>
                  <a:cubicBezTo>
                    <a:pt x="10" y="8"/>
                    <a:pt x="10" y="8"/>
                    <a:pt x="10" y="8"/>
                  </a:cubicBezTo>
                  <a:cubicBezTo>
                    <a:pt x="10" y="8"/>
                    <a:pt x="9" y="8"/>
                    <a:pt x="8" y="8"/>
                  </a:cubicBezTo>
                  <a:cubicBezTo>
                    <a:pt x="7" y="8"/>
                    <a:pt x="7" y="8"/>
                    <a:pt x="7" y="8"/>
                  </a:cubicBezTo>
                  <a:lnTo>
                    <a:pt x="7" y="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userDrawn="1"/>
        </p:nvSpPr>
        <p:spPr bwMode="auto">
          <a:xfrm>
            <a:off x="-1" y="3579495"/>
            <a:ext cx="18287998" cy="136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rtlCol="0" anchor="b" anchorCtr="0" compatLnSpc="1">
            <a:prstTxWarp prst="textNoShape">
              <a:avLst/>
            </a:prstTxWarp>
            <a:spAutoFit/>
          </a:bodyPr>
          <a:lstStyle/>
          <a:p>
            <a:pPr lvl="0" algn="ctr"/>
            <a:r>
              <a:rPr lang="en-US" sz="6500" b="0" dirty="0">
                <a:solidFill>
                  <a:schemeClr val="bg1"/>
                </a:solidFill>
                <a:latin typeface="Century Gothic" panose="020B0502020202020204" pitchFamily="34" charset="0"/>
              </a:rPr>
              <a:t>Unlocking Payment </a:t>
            </a:r>
            <a:r>
              <a:rPr lang="en-US" sz="6500" b="0" dirty="0" err="1">
                <a:solidFill>
                  <a:schemeClr val="bg1"/>
                </a:solidFill>
                <a:latin typeface="Century Gothic" panose="020B0502020202020204" pitchFamily="34" charset="0"/>
              </a:rPr>
              <a:t>Opportunities</a:t>
            </a:r>
            <a:r>
              <a:rPr lang="en-US" sz="3200" baseline="100000" dirty="0" err="1">
                <a:solidFill>
                  <a:schemeClr val="bg1"/>
                </a:solidFill>
                <a:latin typeface="Century Gothic" panose="020B0502020202020204" pitchFamily="34" charset="0"/>
                <a:cs typeface="Helvetica" panose="020B0604020202020204" pitchFamily="34" charset="0"/>
              </a:rPr>
              <a:t>SM</a:t>
            </a:r>
            <a:r>
              <a:rPr lang="en-US" sz="800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57065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Page">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
          <p:cNvSpPr>
            <a:spLocks noGrp="1"/>
          </p:cNvSpPr>
          <p:nvPr>
            <p:ph type="title" hasCustomPrompt="1"/>
          </p:nvPr>
        </p:nvSpPr>
        <p:spPr bwMode="auto">
          <a:xfrm>
            <a:off x="1059632" y="2808490"/>
            <a:ext cx="8802825" cy="250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lvl1pPr>
              <a:defRPr sz="9600" b="0">
                <a:solidFill>
                  <a:schemeClr val="tx2"/>
                </a:solidFill>
              </a:defRPr>
            </a:lvl1pPr>
          </a:lstStyle>
          <a:p>
            <a:pPr lvl="0"/>
            <a:r>
              <a:rPr lang="en-US" dirty="0"/>
              <a:t>Headline</a:t>
            </a:r>
            <a:br>
              <a:rPr lang="en-US" dirty="0"/>
            </a:br>
            <a:endParaRPr lang="en-US" dirty="0"/>
          </a:p>
        </p:txBody>
      </p:sp>
      <p:sp>
        <p:nvSpPr>
          <p:cNvPr id="3" name="Text Placeholder 2"/>
          <p:cNvSpPr>
            <a:spLocks noGrp="1"/>
          </p:cNvSpPr>
          <p:nvPr>
            <p:ph type="body" sz="quarter" idx="10"/>
          </p:nvPr>
        </p:nvSpPr>
        <p:spPr>
          <a:xfrm>
            <a:off x="1059633" y="6161234"/>
            <a:ext cx="9024525" cy="892627"/>
          </a:xfrm>
          <a:prstGeom prst="rect">
            <a:avLst/>
          </a:prstGeom>
        </p:spPr>
        <p:txBody>
          <a:bodyPr/>
          <a:lstStyle>
            <a:lvl1pPr marL="0" indent="0">
              <a:spcBef>
                <a:spcPts val="0"/>
              </a:spcBef>
              <a:buFontTx/>
              <a:buNone/>
              <a:defRPr sz="4000" b="1">
                <a:solidFill>
                  <a:srgbClr val="00406E"/>
                </a:solidFill>
              </a:defRPr>
            </a:lvl1pPr>
          </a:lstStyle>
          <a:p>
            <a:pPr lvl="0"/>
            <a:r>
              <a:rPr lang="en-US" dirty="0"/>
              <a:t>Click to edit Master text</a:t>
            </a:r>
          </a:p>
        </p:txBody>
      </p:sp>
      <p:grpSp>
        <p:nvGrpSpPr>
          <p:cNvPr id="7" name="Group 5"/>
          <p:cNvGrpSpPr>
            <a:grpSpLocks noChangeAspect="1"/>
          </p:cNvGrpSpPr>
          <p:nvPr userDrawn="1"/>
        </p:nvGrpSpPr>
        <p:grpSpPr bwMode="auto">
          <a:xfrm>
            <a:off x="1236895" y="8002666"/>
            <a:ext cx="2450714" cy="822960"/>
            <a:chOff x="4677" y="3714"/>
            <a:chExt cx="3103" cy="1042"/>
          </a:xfrm>
        </p:grpSpPr>
        <p:sp>
          <p:nvSpPr>
            <p:cNvPr id="8" name="AutoShape 4"/>
            <p:cNvSpPr>
              <a:spLocks noChangeAspect="1" noChangeArrowheads="1" noTextEdit="1"/>
            </p:cNvSpPr>
            <p:nvPr userDrawn="1"/>
          </p:nvSpPr>
          <p:spPr bwMode="auto">
            <a:xfrm>
              <a:off x="4677" y="3714"/>
              <a:ext cx="3103"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userDrawn="1"/>
          </p:nvSpPr>
          <p:spPr bwMode="auto">
            <a:xfrm>
              <a:off x="4677" y="3835"/>
              <a:ext cx="660" cy="800"/>
            </a:xfrm>
            <a:custGeom>
              <a:avLst/>
              <a:gdLst>
                <a:gd name="T0" fmla="*/ 0 w 660"/>
                <a:gd name="T1" fmla="*/ 0 h 800"/>
                <a:gd name="T2" fmla="*/ 660 w 660"/>
                <a:gd name="T3" fmla="*/ 0 h 800"/>
                <a:gd name="T4" fmla="*/ 660 w 660"/>
                <a:gd name="T5" fmla="*/ 200 h 800"/>
                <a:gd name="T6" fmla="*/ 454 w 660"/>
                <a:gd name="T7" fmla="*/ 200 h 800"/>
                <a:gd name="T8" fmla="*/ 454 w 660"/>
                <a:gd name="T9" fmla="*/ 800 h 800"/>
                <a:gd name="T10" fmla="*/ 206 w 660"/>
                <a:gd name="T11" fmla="*/ 800 h 800"/>
                <a:gd name="T12" fmla="*/ 206 w 660"/>
                <a:gd name="T13" fmla="*/ 200 h 800"/>
                <a:gd name="T14" fmla="*/ 0 w 660"/>
                <a:gd name="T15" fmla="*/ 200 h 800"/>
                <a:gd name="T16" fmla="*/ 0 w 66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00">
                  <a:moveTo>
                    <a:pt x="0" y="0"/>
                  </a:moveTo>
                  <a:lnTo>
                    <a:pt x="660" y="0"/>
                  </a:lnTo>
                  <a:lnTo>
                    <a:pt x="660" y="200"/>
                  </a:lnTo>
                  <a:lnTo>
                    <a:pt x="454" y="200"/>
                  </a:lnTo>
                  <a:lnTo>
                    <a:pt x="454" y="800"/>
                  </a:lnTo>
                  <a:lnTo>
                    <a:pt x="206" y="800"/>
                  </a:lnTo>
                  <a:lnTo>
                    <a:pt x="206" y="200"/>
                  </a:lnTo>
                  <a:lnTo>
                    <a:pt x="0" y="200"/>
                  </a:lnTo>
                  <a:lnTo>
                    <a:pt x="0" y="0"/>
                  </a:lnTo>
                  <a:close/>
                </a:path>
              </a:pathLst>
            </a:custGeom>
            <a:solidFill>
              <a:srgbClr val="00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6104" y="3857"/>
              <a:ext cx="859" cy="764"/>
            </a:xfrm>
            <a:custGeom>
              <a:avLst/>
              <a:gdLst>
                <a:gd name="T0" fmla="*/ 284 w 859"/>
                <a:gd name="T1" fmla="*/ 0 h 764"/>
                <a:gd name="T2" fmla="*/ 433 w 859"/>
                <a:gd name="T3" fmla="*/ 257 h 764"/>
                <a:gd name="T4" fmla="*/ 582 w 859"/>
                <a:gd name="T5" fmla="*/ 0 h 764"/>
                <a:gd name="T6" fmla="*/ 859 w 859"/>
                <a:gd name="T7" fmla="*/ 0 h 764"/>
                <a:gd name="T8" fmla="*/ 554 w 859"/>
                <a:gd name="T9" fmla="*/ 442 h 764"/>
                <a:gd name="T10" fmla="*/ 554 w 859"/>
                <a:gd name="T11" fmla="*/ 764 h 764"/>
                <a:gd name="T12" fmla="*/ 313 w 859"/>
                <a:gd name="T13" fmla="*/ 764 h 764"/>
                <a:gd name="T14" fmla="*/ 313 w 859"/>
                <a:gd name="T15" fmla="*/ 442 h 764"/>
                <a:gd name="T16" fmla="*/ 0 w 859"/>
                <a:gd name="T17" fmla="*/ 0 h 764"/>
                <a:gd name="T18" fmla="*/ 284 w 859"/>
                <a:gd name="T19"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764">
                  <a:moveTo>
                    <a:pt x="284" y="0"/>
                  </a:moveTo>
                  <a:lnTo>
                    <a:pt x="433" y="257"/>
                  </a:lnTo>
                  <a:lnTo>
                    <a:pt x="582" y="0"/>
                  </a:lnTo>
                  <a:lnTo>
                    <a:pt x="859" y="0"/>
                  </a:lnTo>
                  <a:lnTo>
                    <a:pt x="554" y="442"/>
                  </a:lnTo>
                  <a:lnTo>
                    <a:pt x="554" y="764"/>
                  </a:lnTo>
                  <a:lnTo>
                    <a:pt x="313" y="764"/>
                  </a:lnTo>
                  <a:lnTo>
                    <a:pt x="313" y="442"/>
                  </a:lnTo>
                  <a:lnTo>
                    <a:pt x="0" y="0"/>
                  </a:lnTo>
                  <a:lnTo>
                    <a:pt x="284" y="0"/>
                  </a:lnTo>
                  <a:close/>
                </a:path>
              </a:pathLst>
            </a:custGeom>
            <a:solidFill>
              <a:srgbClr val="00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6864" y="3714"/>
              <a:ext cx="689" cy="1042"/>
            </a:xfrm>
            <a:custGeom>
              <a:avLst/>
              <a:gdLst>
                <a:gd name="T0" fmla="*/ 95 w 97"/>
                <a:gd name="T1" fmla="*/ 0 h 146"/>
                <a:gd name="T2" fmla="*/ 92 w 97"/>
                <a:gd name="T3" fmla="*/ 2 h 146"/>
                <a:gd name="T4" fmla="*/ 92 w 97"/>
                <a:gd name="T5" fmla="*/ 25 h 146"/>
                <a:gd name="T6" fmla="*/ 89 w 97"/>
                <a:gd name="T7" fmla="*/ 23 h 146"/>
                <a:gd name="T8" fmla="*/ 56 w 97"/>
                <a:gd name="T9" fmla="*/ 17 h 146"/>
                <a:gd name="T10" fmla="*/ 12 w 97"/>
                <a:gd name="T11" fmla="*/ 39 h 146"/>
                <a:gd name="T12" fmla="*/ 9 w 97"/>
                <a:gd name="T13" fmla="*/ 52 h 146"/>
                <a:gd name="T14" fmla="*/ 38 w 97"/>
                <a:gd name="T15" fmla="*/ 83 h 146"/>
                <a:gd name="T16" fmla="*/ 66 w 97"/>
                <a:gd name="T17" fmla="*/ 89 h 146"/>
                <a:gd name="T18" fmla="*/ 72 w 97"/>
                <a:gd name="T19" fmla="*/ 96 h 146"/>
                <a:gd name="T20" fmla="*/ 56 w 97"/>
                <a:gd name="T21" fmla="*/ 104 h 146"/>
                <a:gd name="T22" fmla="*/ 41 w 97"/>
                <a:gd name="T23" fmla="*/ 102 h 146"/>
                <a:gd name="T24" fmla="*/ 26 w 97"/>
                <a:gd name="T25" fmla="*/ 90 h 146"/>
                <a:gd name="T26" fmla="*/ 0 w 97"/>
                <a:gd name="T27" fmla="*/ 107 h 146"/>
                <a:gd name="T28" fmla="*/ 30 w 97"/>
                <a:gd name="T29" fmla="*/ 127 h 146"/>
                <a:gd name="T30" fmla="*/ 55 w 97"/>
                <a:gd name="T31" fmla="*/ 130 h 146"/>
                <a:gd name="T32" fmla="*/ 92 w 97"/>
                <a:gd name="T33" fmla="*/ 119 h 146"/>
                <a:gd name="T34" fmla="*/ 92 w 97"/>
                <a:gd name="T35" fmla="*/ 143 h 146"/>
                <a:gd name="T36" fmla="*/ 95 w 97"/>
                <a:gd name="T37" fmla="*/ 146 h 146"/>
                <a:gd name="T38" fmla="*/ 97 w 97"/>
                <a:gd name="T39" fmla="*/ 143 h 146"/>
                <a:gd name="T40" fmla="*/ 97 w 97"/>
                <a:gd name="T41" fmla="*/ 2 h 146"/>
                <a:gd name="T42" fmla="*/ 95 w 97"/>
                <a:gd name="T43" fmla="*/ 0 h 146"/>
                <a:gd name="T44" fmla="*/ 58 w 97"/>
                <a:gd name="T45" fmla="*/ 57 h 146"/>
                <a:gd name="T46" fmla="*/ 43 w 97"/>
                <a:gd name="T47" fmla="*/ 49 h 146"/>
                <a:gd name="T48" fmla="*/ 55 w 97"/>
                <a:gd name="T49" fmla="*/ 42 h 146"/>
                <a:gd name="T50" fmla="*/ 75 w 97"/>
                <a:gd name="T51" fmla="*/ 46 h 146"/>
                <a:gd name="T52" fmla="*/ 83 w 97"/>
                <a:gd name="T53" fmla="*/ 53 h 146"/>
                <a:gd name="T54" fmla="*/ 92 w 97"/>
                <a:gd name="T55" fmla="*/ 46 h 146"/>
                <a:gd name="T56" fmla="*/ 92 w 97"/>
                <a:gd name="T57" fmla="*/ 67 h 146"/>
                <a:gd name="T58" fmla="*/ 58 w 97"/>
                <a:gd name="T59"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46">
                  <a:moveTo>
                    <a:pt x="95" y="0"/>
                  </a:moveTo>
                  <a:cubicBezTo>
                    <a:pt x="93" y="0"/>
                    <a:pt x="92" y="1"/>
                    <a:pt x="92" y="2"/>
                  </a:cubicBezTo>
                  <a:cubicBezTo>
                    <a:pt x="92" y="25"/>
                    <a:pt x="92" y="25"/>
                    <a:pt x="92" y="25"/>
                  </a:cubicBezTo>
                  <a:cubicBezTo>
                    <a:pt x="91" y="25"/>
                    <a:pt x="90" y="24"/>
                    <a:pt x="89" y="23"/>
                  </a:cubicBezTo>
                  <a:cubicBezTo>
                    <a:pt x="80" y="19"/>
                    <a:pt x="69" y="17"/>
                    <a:pt x="56" y="17"/>
                  </a:cubicBezTo>
                  <a:cubicBezTo>
                    <a:pt x="37" y="17"/>
                    <a:pt x="19" y="23"/>
                    <a:pt x="12" y="39"/>
                  </a:cubicBezTo>
                  <a:cubicBezTo>
                    <a:pt x="10" y="43"/>
                    <a:pt x="9" y="48"/>
                    <a:pt x="9" y="52"/>
                  </a:cubicBezTo>
                  <a:cubicBezTo>
                    <a:pt x="9" y="75"/>
                    <a:pt x="28" y="81"/>
                    <a:pt x="38" y="83"/>
                  </a:cubicBezTo>
                  <a:cubicBezTo>
                    <a:pt x="42" y="84"/>
                    <a:pt x="62" y="88"/>
                    <a:pt x="66" y="89"/>
                  </a:cubicBezTo>
                  <a:cubicBezTo>
                    <a:pt x="72" y="91"/>
                    <a:pt x="72" y="95"/>
                    <a:pt x="72" y="96"/>
                  </a:cubicBezTo>
                  <a:cubicBezTo>
                    <a:pt x="72" y="104"/>
                    <a:pt x="59" y="104"/>
                    <a:pt x="56" y="104"/>
                  </a:cubicBezTo>
                  <a:cubicBezTo>
                    <a:pt x="51" y="104"/>
                    <a:pt x="45" y="103"/>
                    <a:pt x="41" y="102"/>
                  </a:cubicBezTo>
                  <a:cubicBezTo>
                    <a:pt x="31" y="99"/>
                    <a:pt x="29" y="95"/>
                    <a:pt x="26" y="90"/>
                  </a:cubicBezTo>
                  <a:cubicBezTo>
                    <a:pt x="0" y="107"/>
                    <a:pt x="0" y="107"/>
                    <a:pt x="0" y="107"/>
                  </a:cubicBezTo>
                  <a:cubicBezTo>
                    <a:pt x="5" y="112"/>
                    <a:pt x="12" y="122"/>
                    <a:pt x="30" y="127"/>
                  </a:cubicBezTo>
                  <a:cubicBezTo>
                    <a:pt x="38" y="129"/>
                    <a:pt x="46" y="130"/>
                    <a:pt x="55" y="130"/>
                  </a:cubicBezTo>
                  <a:cubicBezTo>
                    <a:pt x="60" y="130"/>
                    <a:pt x="79" y="130"/>
                    <a:pt x="92" y="119"/>
                  </a:cubicBezTo>
                  <a:cubicBezTo>
                    <a:pt x="92" y="143"/>
                    <a:pt x="92" y="143"/>
                    <a:pt x="92" y="143"/>
                  </a:cubicBezTo>
                  <a:cubicBezTo>
                    <a:pt x="92" y="145"/>
                    <a:pt x="93" y="146"/>
                    <a:pt x="95" y="146"/>
                  </a:cubicBezTo>
                  <a:cubicBezTo>
                    <a:pt x="96" y="146"/>
                    <a:pt x="97" y="145"/>
                    <a:pt x="97" y="143"/>
                  </a:cubicBezTo>
                  <a:cubicBezTo>
                    <a:pt x="97" y="2"/>
                    <a:pt x="97" y="2"/>
                    <a:pt x="97" y="2"/>
                  </a:cubicBezTo>
                  <a:cubicBezTo>
                    <a:pt x="97" y="1"/>
                    <a:pt x="96" y="0"/>
                    <a:pt x="95" y="0"/>
                  </a:cubicBezTo>
                  <a:close/>
                  <a:moveTo>
                    <a:pt x="58" y="57"/>
                  </a:moveTo>
                  <a:cubicBezTo>
                    <a:pt x="48" y="56"/>
                    <a:pt x="43" y="54"/>
                    <a:pt x="43" y="49"/>
                  </a:cubicBezTo>
                  <a:cubicBezTo>
                    <a:pt x="43" y="44"/>
                    <a:pt x="49" y="42"/>
                    <a:pt x="55" y="42"/>
                  </a:cubicBezTo>
                  <a:cubicBezTo>
                    <a:pt x="60" y="42"/>
                    <a:pt x="69" y="43"/>
                    <a:pt x="75" y="46"/>
                  </a:cubicBezTo>
                  <a:cubicBezTo>
                    <a:pt x="80" y="49"/>
                    <a:pt x="82" y="51"/>
                    <a:pt x="83" y="53"/>
                  </a:cubicBezTo>
                  <a:cubicBezTo>
                    <a:pt x="92" y="46"/>
                    <a:pt x="92" y="46"/>
                    <a:pt x="92" y="46"/>
                  </a:cubicBezTo>
                  <a:cubicBezTo>
                    <a:pt x="92" y="67"/>
                    <a:pt x="92" y="67"/>
                    <a:pt x="92" y="67"/>
                  </a:cubicBezTo>
                  <a:cubicBezTo>
                    <a:pt x="83" y="62"/>
                    <a:pt x="70" y="60"/>
                    <a:pt x="58" y="57"/>
                  </a:cubicBezTo>
                  <a:close/>
                </a:path>
              </a:pathLst>
            </a:custGeom>
            <a:solidFill>
              <a:srgbClr val="00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5472" y="3714"/>
              <a:ext cx="668" cy="1042"/>
            </a:xfrm>
            <a:custGeom>
              <a:avLst/>
              <a:gdLst>
                <a:gd name="T0" fmla="*/ 46 w 94"/>
                <a:gd name="T1" fmla="*/ 57 h 146"/>
                <a:gd name="T2" fmla="*/ 31 w 94"/>
                <a:gd name="T3" fmla="*/ 49 h 146"/>
                <a:gd name="T4" fmla="*/ 43 w 94"/>
                <a:gd name="T5" fmla="*/ 42 h 146"/>
                <a:gd name="T6" fmla="*/ 63 w 94"/>
                <a:gd name="T7" fmla="*/ 46 h 146"/>
                <a:gd name="T8" fmla="*/ 71 w 94"/>
                <a:gd name="T9" fmla="*/ 53 h 146"/>
                <a:gd name="T10" fmla="*/ 93 w 94"/>
                <a:gd name="T11" fmla="*/ 36 h 146"/>
                <a:gd name="T12" fmla="*/ 77 w 94"/>
                <a:gd name="T13" fmla="*/ 23 h 146"/>
                <a:gd name="T14" fmla="*/ 44 w 94"/>
                <a:gd name="T15" fmla="*/ 17 h 146"/>
                <a:gd name="T16" fmla="*/ 5 w 94"/>
                <a:gd name="T17" fmla="*/ 31 h 146"/>
                <a:gd name="T18" fmla="*/ 5 w 94"/>
                <a:gd name="T19" fmla="*/ 2 h 146"/>
                <a:gd name="T20" fmla="*/ 2 w 94"/>
                <a:gd name="T21" fmla="*/ 0 h 146"/>
                <a:gd name="T22" fmla="*/ 0 w 94"/>
                <a:gd name="T23" fmla="*/ 2 h 146"/>
                <a:gd name="T24" fmla="*/ 0 w 94"/>
                <a:gd name="T25" fmla="*/ 143 h 146"/>
                <a:gd name="T26" fmla="*/ 2 w 94"/>
                <a:gd name="T27" fmla="*/ 146 h 146"/>
                <a:gd name="T28" fmla="*/ 5 w 94"/>
                <a:gd name="T29" fmla="*/ 143 h 146"/>
                <a:gd name="T30" fmla="*/ 5 w 94"/>
                <a:gd name="T31" fmla="*/ 121 h 146"/>
                <a:gd name="T32" fmla="*/ 18 w 94"/>
                <a:gd name="T33" fmla="*/ 127 h 146"/>
                <a:gd name="T34" fmla="*/ 43 w 94"/>
                <a:gd name="T35" fmla="*/ 130 h 146"/>
                <a:gd name="T36" fmla="*/ 84 w 94"/>
                <a:gd name="T37" fmla="*/ 116 h 146"/>
                <a:gd name="T38" fmla="*/ 94 w 94"/>
                <a:gd name="T39" fmla="*/ 92 h 146"/>
                <a:gd name="T40" fmla="*/ 46 w 94"/>
                <a:gd name="T41" fmla="*/ 57 h 146"/>
                <a:gd name="T42" fmla="*/ 44 w 94"/>
                <a:gd name="T43" fmla="*/ 104 h 146"/>
                <a:gd name="T44" fmla="*/ 29 w 94"/>
                <a:gd name="T45" fmla="*/ 102 h 146"/>
                <a:gd name="T46" fmla="*/ 14 w 94"/>
                <a:gd name="T47" fmla="*/ 90 h 146"/>
                <a:gd name="T48" fmla="*/ 5 w 94"/>
                <a:gd name="T49" fmla="*/ 96 h 146"/>
                <a:gd name="T50" fmla="*/ 5 w 94"/>
                <a:gd name="T51" fmla="*/ 73 h 146"/>
                <a:gd name="T52" fmla="*/ 26 w 94"/>
                <a:gd name="T53" fmla="*/ 83 h 146"/>
                <a:gd name="T54" fmla="*/ 54 w 94"/>
                <a:gd name="T55" fmla="*/ 89 h 146"/>
                <a:gd name="T56" fmla="*/ 60 w 94"/>
                <a:gd name="T57" fmla="*/ 96 h 146"/>
                <a:gd name="T58" fmla="*/ 44 w 94"/>
                <a:gd name="T59"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146">
                  <a:moveTo>
                    <a:pt x="46" y="57"/>
                  </a:moveTo>
                  <a:cubicBezTo>
                    <a:pt x="37" y="56"/>
                    <a:pt x="31" y="54"/>
                    <a:pt x="31" y="49"/>
                  </a:cubicBezTo>
                  <a:cubicBezTo>
                    <a:pt x="31" y="44"/>
                    <a:pt x="37" y="42"/>
                    <a:pt x="43" y="42"/>
                  </a:cubicBezTo>
                  <a:cubicBezTo>
                    <a:pt x="49" y="42"/>
                    <a:pt x="57" y="43"/>
                    <a:pt x="63" y="46"/>
                  </a:cubicBezTo>
                  <a:cubicBezTo>
                    <a:pt x="68" y="49"/>
                    <a:pt x="70" y="51"/>
                    <a:pt x="71" y="53"/>
                  </a:cubicBezTo>
                  <a:cubicBezTo>
                    <a:pt x="93" y="36"/>
                    <a:pt x="93" y="36"/>
                    <a:pt x="93" y="36"/>
                  </a:cubicBezTo>
                  <a:cubicBezTo>
                    <a:pt x="89" y="32"/>
                    <a:pt x="85" y="27"/>
                    <a:pt x="77" y="23"/>
                  </a:cubicBezTo>
                  <a:cubicBezTo>
                    <a:pt x="68" y="19"/>
                    <a:pt x="57" y="17"/>
                    <a:pt x="44" y="17"/>
                  </a:cubicBezTo>
                  <a:cubicBezTo>
                    <a:pt x="29" y="17"/>
                    <a:pt x="14" y="21"/>
                    <a:pt x="5" y="31"/>
                  </a:cubicBezTo>
                  <a:cubicBezTo>
                    <a:pt x="5" y="2"/>
                    <a:pt x="5" y="2"/>
                    <a:pt x="5" y="2"/>
                  </a:cubicBezTo>
                  <a:cubicBezTo>
                    <a:pt x="5" y="1"/>
                    <a:pt x="4" y="0"/>
                    <a:pt x="2" y="0"/>
                  </a:cubicBezTo>
                  <a:cubicBezTo>
                    <a:pt x="1" y="0"/>
                    <a:pt x="0" y="1"/>
                    <a:pt x="0" y="2"/>
                  </a:cubicBezTo>
                  <a:cubicBezTo>
                    <a:pt x="0" y="143"/>
                    <a:pt x="0" y="143"/>
                    <a:pt x="0" y="143"/>
                  </a:cubicBezTo>
                  <a:cubicBezTo>
                    <a:pt x="0" y="145"/>
                    <a:pt x="1" y="146"/>
                    <a:pt x="2" y="146"/>
                  </a:cubicBezTo>
                  <a:cubicBezTo>
                    <a:pt x="4" y="146"/>
                    <a:pt x="5" y="145"/>
                    <a:pt x="5" y="143"/>
                  </a:cubicBezTo>
                  <a:cubicBezTo>
                    <a:pt x="5" y="121"/>
                    <a:pt x="5" y="121"/>
                    <a:pt x="5" y="121"/>
                  </a:cubicBezTo>
                  <a:cubicBezTo>
                    <a:pt x="8" y="123"/>
                    <a:pt x="13" y="125"/>
                    <a:pt x="18" y="127"/>
                  </a:cubicBezTo>
                  <a:cubicBezTo>
                    <a:pt x="26" y="129"/>
                    <a:pt x="35" y="130"/>
                    <a:pt x="43" y="130"/>
                  </a:cubicBezTo>
                  <a:cubicBezTo>
                    <a:pt x="49" y="130"/>
                    <a:pt x="70" y="130"/>
                    <a:pt x="84" y="116"/>
                  </a:cubicBezTo>
                  <a:cubicBezTo>
                    <a:pt x="89" y="111"/>
                    <a:pt x="94" y="103"/>
                    <a:pt x="94" y="92"/>
                  </a:cubicBezTo>
                  <a:cubicBezTo>
                    <a:pt x="94" y="66"/>
                    <a:pt x="70" y="62"/>
                    <a:pt x="46" y="57"/>
                  </a:cubicBezTo>
                  <a:close/>
                  <a:moveTo>
                    <a:pt x="44" y="104"/>
                  </a:moveTo>
                  <a:cubicBezTo>
                    <a:pt x="39" y="104"/>
                    <a:pt x="33" y="103"/>
                    <a:pt x="29" y="102"/>
                  </a:cubicBezTo>
                  <a:cubicBezTo>
                    <a:pt x="20" y="99"/>
                    <a:pt x="17" y="95"/>
                    <a:pt x="14" y="90"/>
                  </a:cubicBezTo>
                  <a:cubicBezTo>
                    <a:pt x="5" y="96"/>
                    <a:pt x="5" y="96"/>
                    <a:pt x="5" y="96"/>
                  </a:cubicBezTo>
                  <a:cubicBezTo>
                    <a:pt x="5" y="73"/>
                    <a:pt x="5" y="73"/>
                    <a:pt x="5" y="73"/>
                  </a:cubicBezTo>
                  <a:cubicBezTo>
                    <a:pt x="11" y="79"/>
                    <a:pt x="20" y="82"/>
                    <a:pt x="26" y="83"/>
                  </a:cubicBezTo>
                  <a:cubicBezTo>
                    <a:pt x="31" y="84"/>
                    <a:pt x="50" y="88"/>
                    <a:pt x="54" y="89"/>
                  </a:cubicBezTo>
                  <a:cubicBezTo>
                    <a:pt x="60" y="91"/>
                    <a:pt x="60" y="95"/>
                    <a:pt x="60" y="96"/>
                  </a:cubicBezTo>
                  <a:cubicBezTo>
                    <a:pt x="60" y="104"/>
                    <a:pt x="47" y="104"/>
                    <a:pt x="44" y="104"/>
                  </a:cubicBezTo>
                  <a:close/>
                </a:path>
              </a:pathLst>
            </a:custGeom>
            <a:solidFill>
              <a:srgbClr val="00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noEditPoints="1"/>
            </p:cNvSpPr>
            <p:nvPr userDrawn="1"/>
          </p:nvSpPr>
          <p:spPr bwMode="auto">
            <a:xfrm>
              <a:off x="7652" y="3850"/>
              <a:ext cx="128" cy="121"/>
            </a:xfrm>
            <a:custGeom>
              <a:avLst/>
              <a:gdLst>
                <a:gd name="T0" fmla="*/ 13 w 18"/>
                <a:gd name="T1" fmla="*/ 2 h 17"/>
                <a:gd name="T2" fmla="*/ 15 w 18"/>
                <a:gd name="T3" fmla="*/ 5 h 17"/>
                <a:gd name="T4" fmla="*/ 16 w 18"/>
                <a:gd name="T5" fmla="*/ 8 h 17"/>
                <a:gd name="T6" fmla="*/ 15 w 18"/>
                <a:gd name="T7" fmla="*/ 12 h 17"/>
                <a:gd name="T8" fmla="*/ 13 w 18"/>
                <a:gd name="T9" fmla="*/ 15 h 17"/>
                <a:gd name="T10" fmla="*/ 9 w 18"/>
                <a:gd name="T11" fmla="*/ 16 h 17"/>
                <a:gd name="T12" fmla="*/ 6 w 18"/>
                <a:gd name="T13" fmla="*/ 15 h 17"/>
                <a:gd name="T14" fmla="*/ 3 w 18"/>
                <a:gd name="T15" fmla="*/ 12 h 17"/>
                <a:gd name="T16" fmla="*/ 2 w 18"/>
                <a:gd name="T17" fmla="*/ 8 h 17"/>
                <a:gd name="T18" fmla="*/ 3 w 18"/>
                <a:gd name="T19" fmla="*/ 5 h 17"/>
                <a:gd name="T20" fmla="*/ 6 w 18"/>
                <a:gd name="T21" fmla="*/ 2 h 17"/>
                <a:gd name="T22" fmla="*/ 9 w 18"/>
                <a:gd name="T23" fmla="*/ 1 h 17"/>
                <a:gd name="T24" fmla="*/ 13 w 18"/>
                <a:gd name="T25" fmla="*/ 2 h 17"/>
                <a:gd name="T26" fmla="*/ 5 w 18"/>
                <a:gd name="T27" fmla="*/ 1 h 17"/>
                <a:gd name="T28" fmla="*/ 2 w 18"/>
                <a:gd name="T29" fmla="*/ 4 h 17"/>
                <a:gd name="T30" fmla="*/ 0 w 18"/>
                <a:gd name="T31" fmla="*/ 8 h 17"/>
                <a:gd name="T32" fmla="*/ 1 w 18"/>
                <a:gd name="T33" fmla="*/ 13 h 17"/>
                <a:gd name="T34" fmla="*/ 5 w 18"/>
                <a:gd name="T35" fmla="*/ 16 h 17"/>
                <a:gd name="T36" fmla="*/ 9 w 18"/>
                <a:gd name="T37" fmla="*/ 17 h 17"/>
                <a:gd name="T38" fmla="*/ 14 w 18"/>
                <a:gd name="T39" fmla="*/ 16 h 17"/>
                <a:gd name="T40" fmla="*/ 17 w 18"/>
                <a:gd name="T41" fmla="*/ 13 h 17"/>
                <a:gd name="T42" fmla="*/ 18 w 18"/>
                <a:gd name="T43" fmla="*/ 8 h 17"/>
                <a:gd name="T44" fmla="*/ 17 w 18"/>
                <a:gd name="T45" fmla="*/ 4 h 17"/>
                <a:gd name="T46" fmla="*/ 14 w 18"/>
                <a:gd name="T47" fmla="*/ 1 h 17"/>
                <a:gd name="T48" fmla="*/ 9 w 18"/>
                <a:gd name="T49" fmla="*/ 0 h 17"/>
                <a:gd name="T50" fmla="*/ 5 w 18"/>
                <a:gd name="T51" fmla="*/ 1 h 17"/>
                <a:gd name="T52" fmla="*/ 7 w 18"/>
                <a:gd name="T53" fmla="*/ 13 h 17"/>
                <a:gd name="T54" fmla="*/ 7 w 18"/>
                <a:gd name="T55" fmla="*/ 9 h 17"/>
                <a:gd name="T56" fmla="*/ 8 w 18"/>
                <a:gd name="T57" fmla="*/ 9 h 17"/>
                <a:gd name="T58" fmla="*/ 9 w 18"/>
                <a:gd name="T59" fmla="*/ 10 h 17"/>
                <a:gd name="T60" fmla="*/ 10 w 18"/>
                <a:gd name="T61" fmla="*/ 12 h 17"/>
                <a:gd name="T62" fmla="*/ 11 w 18"/>
                <a:gd name="T63" fmla="*/ 13 h 17"/>
                <a:gd name="T64" fmla="*/ 13 w 18"/>
                <a:gd name="T65" fmla="*/ 13 h 17"/>
                <a:gd name="T66" fmla="*/ 12 w 18"/>
                <a:gd name="T67" fmla="*/ 11 h 17"/>
                <a:gd name="T68" fmla="*/ 12 w 18"/>
                <a:gd name="T69" fmla="*/ 10 h 17"/>
                <a:gd name="T70" fmla="*/ 11 w 18"/>
                <a:gd name="T71" fmla="*/ 9 h 17"/>
                <a:gd name="T72" fmla="*/ 10 w 18"/>
                <a:gd name="T73" fmla="*/ 9 h 17"/>
                <a:gd name="T74" fmla="*/ 12 w 18"/>
                <a:gd name="T75" fmla="*/ 8 h 17"/>
                <a:gd name="T76" fmla="*/ 13 w 18"/>
                <a:gd name="T77" fmla="*/ 6 h 17"/>
                <a:gd name="T78" fmla="*/ 12 w 18"/>
                <a:gd name="T79" fmla="*/ 5 h 17"/>
                <a:gd name="T80" fmla="*/ 12 w 18"/>
                <a:gd name="T81" fmla="*/ 4 h 17"/>
                <a:gd name="T82" fmla="*/ 10 w 18"/>
                <a:gd name="T83" fmla="*/ 4 h 17"/>
                <a:gd name="T84" fmla="*/ 7 w 18"/>
                <a:gd name="T85" fmla="*/ 4 h 17"/>
                <a:gd name="T86" fmla="*/ 5 w 18"/>
                <a:gd name="T87" fmla="*/ 4 h 17"/>
                <a:gd name="T88" fmla="*/ 5 w 18"/>
                <a:gd name="T89" fmla="*/ 13 h 17"/>
                <a:gd name="T90" fmla="*/ 7 w 18"/>
                <a:gd name="T91" fmla="*/ 13 h 17"/>
                <a:gd name="T92" fmla="*/ 7 w 18"/>
                <a:gd name="T93" fmla="*/ 5 h 17"/>
                <a:gd name="T94" fmla="*/ 8 w 18"/>
                <a:gd name="T95" fmla="*/ 5 h 17"/>
                <a:gd name="T96" fmla="*/ 10 w 18"/>
                <a:gd name="T97" fmla="*/ 5 h 17"/>
                <a:gd name="T98" fmla="*/ 11 w 18"/>
                <a:gd name="T99" fmla="*/ 6 h 17"/>
                <a:gd name="T100" fmla="*/ 11 w 18"/>
                <a:gd name="T101" fmla="*/ 7 h 17"/>
                <a:gd name="T102" fmla="*/ 11 w 18"/>
                <a:gd name="T103" fmla="*/ 7 h 17"/>
                <a:gd name="T104" fmla="*/ 10 w 18"/>
                <a:gd name="T105" fmla="*/ 8 h 17"/>
                <a:gd name="T106" fmla="*/ 8 w 18"/>
                <a:gd name="T107" fmla="*/ 8 h 17"/>
                <a:gd name="T108" fmla="*/ 7 w 18"/>
                <a:gd name="T109" fmla="*/ 8 h 17"/>
                <a:gd name="T110" fmla="*/ 7 w 18"/>
                <a:gd name="T11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17">
                  <a:moveTo>
                    <a:pt x="13" y="2"/>
                  </a:moveTo>
                  <a:cubicBezTo>
                    <a:pt x="14" y="3"/>
                    <a:pt x="15" y="4"/>
                    <a:pt x="15" y="5"/>
                  </a:cubicBezTo>
                  <a:cubicBezTo>
                    <a:pt x="16" y="6"/>
                    <a:pt x="16" y="7"/>
                    <a:pt x="16" y="8"/>
                  </a:cubicBezTo>
                  <a:cubicBezTo>
                    <a:pt x="16" y="10"/>
                    <a:pt x="16" y="11"/>
                    <a:pt x="15" y="12"/>
                  </a:cubicBezTo>
                  <a:cubicBezTo>
                    <a:pt x="15" y="13"/>
                    <a:pt x="14" y="14"/>
                    <a:pt x="13" y="15"/>
                  </a:cubicBezTo>
                  <a:cubicBezTo>
                    <a:pt x="12" y="15"/>
                    <a:pt x="10" y="16"/>
                    <a:pt x="9" y="16"/>
                  </a:cubicBezTo>
                  <a:cubicBezTo>
                    <a:pt x="8" y="16"/>
                    <a:pt x="7" y="15"/>
                    <a:pt x="6" y="15"/>
                  </a:cubicBezTo>
                  <a:cubicBezTo>
                    <a:pt x="5" y="14"/>
                    <a:pt x="4" y="13"/>
                    <a:pt x="3" y="12"/>
                  </a:cubicBezTo>
                  <a:cubicBezTo>
                    <a:pt x="2" y="11"/>
                    <a:pt x="2" y="10"/>
                    <a:pt x="2" y="8"/>
                  </a:cubicBezTo>
                  <a:cubicBezTo>
                    <a:pt x="2" y="7"/>
                    <a:pt x="2" y="6"/>
                    <a:pt x="3" y="5"/>
                  </a:cubicBezTo>
                  <a:cubicBezTo>
                    <a:pt x="4" y="4"/>
                    <a:pt x="5" y="3"/>
                    <a:pt x="6" y="2"/>
                  </a:cubicBezTo>
                  <a:cubicBezTo>
                    <a:pt x="7" y="2"/>
                    <a:pt x="8" y="1"/>
                    <a:pt x="9" y="1"/>
                  </a:cubicBezTo>
                  <a:cubicBezTo>
                    <a:pt x="10" y="1"/>
                    <a:pt x="12" y="2"/>
                    <a:pt x="13" y="2"/>
                  </a:cubicBezTo>
                  <a:close/>
                  <a:moveTo>
                    <a:pt x="5" y="1"/>
                  </a:moveTo>
                  <a:cubicBezTo>
                    <a:pt x="3" y="2"/>
                    <a:pt x="2" y="3"/>
                    <a:pt x="2" y="4"/>
                  </a:cubicBezTo>
                  <a:cubicBezTo>
                    <a:pt x="1" y="5"/>
                    <a:pt x="0" y="7"/>
                    <a:pt x="0" y="8"/>
                  </a:cubicBezTo>
                  <a:cubicBezTo>
                    <a:pt x="0" y="10"/>
                    <a:pt x="1" y="11"/>
                    <a:pt x="1" y="13"/>
                  </a:cubicBezTo>
                  <a:cubicBezTo>
                    <a:pt x="2" y="14"/>
                    <a:pt x="3" y="15"/>
                    <a:pt x="5" y="16"/>
                  </a:cubicBezTo>
                  <a:cubicBezTo>
                    <a:pt x="6" y="17"/>
                    <a:pt x="8" y="17"/>
                    <a:pt x="9" y="17"/>
                  </a:cubicBezTo>
                  <a:cubicBezTo>
                    <a:pt x="11" y="17"/>
                    <a:pt x="12" y="17"/>
                    <a:pt x="14" y="16"/>
                  </a:cubicBezTo>
                  <a:cubicBezTo>
                    <a:pt x="15" y="15"/>
                    <a:pt x="16" y="14"/>
                    <a:pt x="17" y="13"/>
                  </a:cubicBezTo>
                  <a:cubicBezTo>
                    <a:pt x="18" y="11"/>
                    <a:pt x="18" y="10"/>
                    <a:pt x="18" y="8"/>
                  </a:cubicBezTo>
                  <a:cubicBezTo>
                    <a:pt x="18" y="7"/>
                    <a:pt x="18" y="5"/>
                    <a:pt x="17" y="4"/>
                  </a:cubicBezTo>
                  <a:cubicBezTo>
                    <a:pt x="16" y="3"/>
                    <a:pt x="15" y="2"/>
                    <a:pt x="14" y="1"/>
                  </a:cubicBezTo>
                  <a:cubicBezTo>
                    <a:pt x="12" y="0"/>
                    <a:pt x="11" y="0"/>
                    <a:pt x="9" y="0"/>
                  </a:cubicBezTo>
                  <a:cubicBezTo>
                    <a:pt x="8" y="0"/>
                    <a:pt x="6" y="0"/>
                    <a:pt x="5" y="1"/>
                  </a:cubicBezTo>
                  <a:close/>
                  <a:moveTo>
                    <a:pt x="7" y="13"/>
                  </a:moveTo>
                  <a:cubicBezTo>
                    <a:pt x="7" y="9"/>
                    <a:pt x="7" y="9"/>
                    <a:pt x="7" y="9"/>
                  </a:cubicBezTo>
                  <a:cubicBezTo>
                    <a:pt x="8" y="9"/>
                    <a:pt x="8" y="9"/>
                    <a:pt x="8" y="9"/>
                  </a:cubicBezTo>
                  <a:cubicBezTo>
                    <a:pt x="8" y="9"/>
                    <a:pt x="9" y="9"/>
                    <a:pt x="9" y="10"/>
                  </a:cubicBezTo>
                  <a:cubicBezTo>
                    <a:pt x="9" y="10"/>
                    <a:pt x="10" y="11"/>
                    <a:pt x="10" y="12"/>
                  </a:cubicBezTo>
                  <a:cubicBezTo>
                    <a:pt x="11" y="13"/>
                    <a:pt x="11" y="13"/>
                    <a:pt x="11" y="13"/>
                  </a:cubicBezTo>
                  <a:cubicBezTo>
                    <a:pt x="13" y="13"/>
                    <a:pt x="13" y="13"/>
                    <a:pt x="13" y="13"/>
                  </a:cubicBezTo>
                  <a:cubicBezTo>
                    <a:pt x="12" y="11"/>
                    <a:pt x="12" y="11"/>
                    <a:pt x="12" y="11"/>
                  </a:cubicBezTo>
                  <a:cubicBezTo>
                    <a:pt x="12" y="11"/>
                    <a:pt x="12" y="10"/>
                    <a:pt x="12" y="10"/>
                  </a:cubicBezTo>
                  <a:cubicBezTo>
                    <a:pt x="11" y="10"/>
                    <a:pt x="11" y="10"/>
                    <a:pt x="11" y="9"/>
                  </a:cubicBezTo>
                  <a:cubicBezTo>
                    <a:pt x="11" y="9"/>
                    <a:pt x="11" y="9"/>
                    <a:pt x="10" y="9"/>
                  </a:cubicBezTo>
                  <a:cubicBezTo>
                    <a:pt x="11" y="9"/>
                    <a:pt x="12" y="9"/>
                    <a:pt x="12" y="8"/>
                  </a:cubicBezTo>
                  <a:cubicBezTo>
                    <a:pt x="13" y="8"/>
                    <a:pt x="13" y="7"/>
                    <a:pt x="13" y="6"/>
                  </a:cubicBezTo>
                  <a:cubicBezTo>
                    <a:pt x="13" y="6"/>
                    <a:pt x="13" y="6"/>
                    <a:pt x="12" y="5"/>
                  </a:cubicBezTo>
                  <a:cubicBezTo>
                    <a:pt x="12" y="5"/>
                    <a:pt x="12" y="4"/>
                    <a:pt x="12" y="4"/>
                  </a:cubicBezTo>
                  <a:cubicBezTo>
                    <a:pt x="11" y="4"/>
                    <a:pt x="11" y="4"/>
                    <a:pt x="10" y="4"/>
                  </a:cubicBezTo>
                  <a:cubicBezTo>
                    <a:pt x="10" y="4"/>
                    <a:pt x="9" y="4"/>
                    <a:pt x="7" y="4"/>
                  </a:cubicBezTo>
                  <a:cubicBezTo>
                    <a:pt x="5" y="4"/>
                    <a:pt x="5" y="4"/>
                    <a:pt x="5" y="4"/>
                  </a:cubicBezTo>
                  <a:cubicBezTo>
                    <a:pt x="5" y="13"/>
                    <a:pt x="5" y="13"/>
                    <a:pt x="5" y="13"/>
                  </a:cubicBezTo>
                  <a:lnTo>
                    <a:pt x="7" y="13"/>
                  </a:lnTo>
                  <a:close/>
                  <a:moveTo>
                    <a:pt x="7" y="5"/>
                  </a:moveTo>
                  <a:cubicBezTo>
                    <a:pt x="8" y="5"/>
                    <a:pt x="8" y="5"/>
                    <a:pt x="8" y="5"/>
                  </a:cubicBezTo>
                  <a:cubicBezTo>
                    <a:pt x="9" y="5"/>
                    <a:pt x="10" y="5"/>
                    <a:pt x="10" y="5"/>
                  </a:cubicBezTo>
                  <a:cubicBezTo>
                    <a:pt x="10" y="6"/>
                    <a:pt x="10" y="6"/>
                    <a:pt x="11" y="6"/>
                  </a:cubicBezTo>
                  <a:cubicBezTo>
                    <a:pt x="11" y="6"/>
                    <a:pt x="11" y="6"/>
                    <a:pt x="11" y="7"/>
                  </a:cubicBezTo>
                  <a:cubicBezTo>
                    <a:pt x="11" y="7"/>
                    <a:pt x="11" y="7"/>
                    <a:pt x="11" y="7"/>
                  </a:cubicBezTo>
                  <a:cubicBezTo>
                    <a:pt x="10" y="8"/>
                    <a:pt x="10" y="8"/>
                    <a:pt x="10" y="8"/>
                  </a:cubicBezTo>
                  <a:cubicBezTo>
                    <a:pt x="10" y="8"/>
                    <a:pt x="9" y="8"/>
                    <a:pt x="8" y="8"/>
                  </a:cubicBezTo>
                  <a:cubicBezTo>
                    <a:pt x="7" y="8"/>
                    <a:pt x="7" y="8"/>
                    <a:pt x="7" y="8"/>
                  </a:cubicBezTo>
                  <a:lnTo>
                    <a:pt x="7" y="5"/>
                  </a:lnTo>
                  <a:close/>
                </a:path>
              </a:pathLst>
            </a:custGeom>
            <a:solidFill>
              <a:srgbClr val="00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224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ag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9362676" y="704329"/>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3" name="Text Placeholder 2"/>
          <p:cNvSpPr>
            <a:spLocks noGrp="1"/>
          </p:cNvSpPr>
          <p:nvPr>
            <p:ph type="body" sz="quarter" idx="10"/>
          </p:nvPr>
        </p:nvSpPr>
        <p:spPr>
          <a:xfrm>
            <a:off x="9376742" y="1771650"/>
            <a:ext cx="7011987" cy="3089275"/>
          </a:xfrm>
          <a:prstGeom prst="rect">
            <a:avLst/>
          </a:prstGeom>
        </p:spPr>
        <p:txBody>
          <a:bodyPr/>
          <a:lstStyle/>
          <a:p>
            <a:pPr lvl="0"/>
            <a:r>
              <a:rPr lang="en-US" dirty="0"/>
              <a:t>Click to edit Master text styles</a:t>
            </a:r>
          </a:p>
        </p:txBody>
      </p:sp>
      <p:sp>
        <p:nvSpPr>
          <p:cNvPr id="5" name="Picture Placeholder 4"/>
          <p:cNvSpPr>
            <a:spLocks noGrp="1"/>
          </p:cNvSpPr>
          <p:nvPr>
            <p:ph type="pic" sz="quarter" idx="11"/>
          </p:nvPr>
        </p:nvSpPr>
        <p:spPr>
          <a:xfrm>
            <a:off x="0" y="0"/>
            <a:ext cx="8374743" cy="10287000"/>
          </a:xfrm>
          <a:prstGeom prst="rect">
            <a:avLst/>
          </a:prstGeom>
        </p:spPr>
        <p:txBody>
          <a:bodyPr/>
          <a:lstStyle/>
          <a:p>
            <a:endParaRPr lang="en-US"/>
          </a:p>
        </p:txBody>
      </p:sp>
      <p:sp>
        <p:nvSpPr>
          <p:cNvPr id="10" name="Text Placeholder 9"/>
          <p:cNvSpPr>
            <a:spLocks noGrp="1"/>
          </p:cNvSpPr>
          <p:nvPr>
            <p:ph type="body" sz="quarter" idx="12"/>
          </p:nvPr>
        </p:nvSpPr>
        <p:spPr>
          <a:xfrm>
            <a:off x="9376463" y="4860925"/>
            <a:ext cx="7011987" cy="4086225"/>
          </a:xfrm>
          <a:prstGeom prst="rect">
            <a:avLst/>
          </a:prstGeo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102849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ag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8" name="Picture Placeholder 4"/>
          <p:cNvSpPr>
            <a:spLocks noGrp="1"/>
          </p:cNvSpPr>
          <p:nvPr>
            <p:ph type="pic" sz="quarter" idx="11"/>
          </p:nvPr>
        </p:nvSpPr>
        <p:spPr>
          <a:xfrm>
            <a:off x="8505371" y="0"/>
            <a:ext cx="9782630" cy="10287000"/>
          </a:xfrm>
          <a:prstGeom prst="rect">
            <a:avLst/>
          </a:prstGeom>
        </p:spPr>
        <p:txBody>
          <a:bodyPr/>
          <a:lstStyle/>
          <a:p>
            <a:endParaRPr lang="en-US"/>
          </a:p>
        </p:txBody>
      </p:sp>
      <p:sp>
        <p:nvSpPr>
          <p:cNvPr id="10" name="Text Placeholder 2"/>
          <p:cNvSpPr>
            <a:spLocks noGrp="1"/>
          </p:cNvSpPr>
          <p:nvPr>
            <p:ph type="body" sz="quarter" idx="10"/>
          </p:nvPr>
        </p:nvSpPr>
        <p:spPr>
          <a:xfrm>
            <a:off x="893803" y="1771651"/>
            <a:ext cx="7011987" cy="3089275"/>
          </a:xfrm>
          <a:prstGeom prst="rect">
            <a:avLst/>
          </a:prstGeom>
        </p:spPr>
        <p:txBody>
          <a:bodyPr/>
          <a:lstStyle>
            <a:lvl1pPr>
              <a:defRPr b="0"/>
            </a:lvl1pPr>
          </a:lstStyle>
          <a:p>
            <a:pPr lvl="0"/>
            <a:r>
              <a:rPr lang="en-US" dirty="0"/>
              <a:t>Click to edit Master text styles</a:t>
            </a:r>
          </a:p>
        </p:txBody>
      </p:sp>
      <p:sp>
        <p:nvSpPr>
          <p:cNvPr id="13" name="Text Placeholder 9"/>
          <p:cNvSpPr>
            <a:spLocks noGrp="1"/>
          </p:cNvSpPr>
          <p:nvPr>
            <p:ph type="body" sz="quarter" idx="12"/>
          </p:nvPr>
        </p:nvSpPr>
        <p:spPr>
          <a:xfrm>
            <a:off x="893524" y="4860926"/>
            <a:ext cx="7011987" cy="4086225"/>
          </a:xfrm>
          <a:prstGeom prst="rect">
            <a:avLst/>
          </a:prstGeom>
        </p:spPr>
        <p:txBody>
          <a:bodyPr/>
          <a:lstStyle>
            <a:lvl1pPr>
              <a:defRPr sz="2400" b="0"/>
            </a:lvl1pPr>
          </a:lstStyle>
          <a:p>
            <a:pPr lvl="0"/>
            <a:r>
              <a:rPr lang="en-US" dirty="0"/>
              <a:t>Click to edit Master text styles</a:t>
            </a:r>
          </a:p>
        </p:txBody>
      </p:sp>
    </p:spTree>
    <p:extLst>
      <p:ext uri="{BB962C8B-B14F-4D97-AF65-F5344CB8AC3E}">
        <p14:creationId xmlns:p14="http://schemas.microsoft.com/office/powerpoint/2010/main" val="204981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ag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3" name="Text Placeholder 2"/>
          <p:cNvSpPr>
            <a:spLocks noGrp="1"/>
          </p:cNvSpPr>
          <p:nvPr>
            <p:ph type="body" sz="quarter" idx="10"/>
          </p:nvPr>
        </p:nvSpPr>
        <p:spPr>
          <a:xfrm>
            <a:off x="893803" y="1771651"/>
            <a:ext cx="7011987" cy="3089275"/>
          </a:xfrm>
          <a:prstGeom prst="rect">
            <a:avLst/>
          </a:prstGeom>
        </p:spPr>
        <p:txBody>
          <a:bodyPr/>
          <a:lstStyle>
            <a:lvl1pPr>
              <a:defRPr b="0"/>
            </a:lvl1pPr>
          </a:lstStyle>
          <a:p>
            <a:pPr lvl="0"/>
            <a:r>
              <a:rPr lang="en-US" dirty="0"/>
              <a:t>Click to edit Master text styles</a:t>
            </a:r>
          </a:p>
        </p:txBody>
      </p:sp>
      <p:sp>
        <p:nvSpPr>
          <p:cNvPr id="4" name="Text Placeholder 9"/>
          <p:cNvSpPr>
            <a:spLocks noGrp="1"/>
          </p:cNvSpPr>
          <p:nvPr>
            <p:ph type="body" sz="quarter" idx="12"/>
          </p:nvPr>
        </p:nvSpPr>
        <p:spPr>
          <a:xfrm>
            <a:off x="893524" y="4860926"/>
            <a:ext cx="7011987" cy="4086225"/>
          </a:xfrm>
          <a:prstGeom prst="rect">
            <a:avLst/>
          </a:prstGeom>
        </p:spPr>
        <p:txBody>
          <a:bodyPr/>
          <a:lstStyle>
            <a:lvl1pPr>
              <a:defRPr sz="2400" b="0"/>
            </a:lvl1pPr>
          </a:lstStyle>
          <a:p>
            <a:pPr lvl="0"/>
            <a:r>
              <a:rPr lang="en-US" dirty="0"/>
              <a:t>Click to edit Master text styles</a:t>
            </a:r>
          </a:p>
        </p:txBody>
      </p:sp>
    </p:spTree>
    <p:extLst>
      <p:ext uri="{BB962C8B-B14F-4D97-AF65-F5344CB8AC3E}">
        <p14:creationId xmlns:p14="http://schemas.microsoft.com/office/powerpoint/2010/main" val="282601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Tree>
    <p:extLst>
      <p:ext uri="{BB962C8B-B14F-4D97-AF65-F5344CB8AC3E}">
        <p14:creationId xmlns:p14="http://schemas.microsoft.com/office/powerpoint/2010/main" val="30095008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rgbClr val="F6F2EC"/>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19" name="Text Placeholder 2"/>
          <p:cNvSpPr>
            <a:spLocks noGrp="1"/>
          </p:cNvSpPr>
          <p:nvPr>
            <p:ph type="body" sz="quarter" idx="10"/>
          </p:nvPr>
        </p:nvSpPr>
        <p:spPr>
          <a:xfrm>
            <a:off x="893803" y="1771651"/>
            <a:ext cx="7011987" cy="3089275"/>
          </a:xfrm>
          <a:prstGeom prst="rect">
            <a:avLst/>
          </a:prstGeom>
        </p:spPr>
        <p:txBody>
          <a:bodyPr/>
          <a:lstStyle>
            <a:lvl1pPr>
              <a:defRPr b="0"/>
            </a:lvl1pPr>
          </a:lstStyle>
          <a:p>
            <a:pPr lvl="0"/>
            <a:r>
              <a:rPr lang="en-US" dirty="0"/>
              <a:t>Click to edit Master text styles</a:t>
            </a:r>
          </a:p>
        </p:txBody>
      </p:sp>
    </p:spTree>
    <p:extLst>
      <p:ext uri="{BB962C8B-B14F-4D97-AF65-F5344CB8AC3E}">
        <p14:creationId xmlns:p14="http://schemas.microsoft.com/office/powerpoint/2010/main" val="13846851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rgbClr val="00A1AF">
              <a:alpha val="10196"/>
            </a:srgbClr>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10" name="Slide Number Placeholder 5"/>
          <p:cNvSpPr>
            <a:spLocks noGrp="1"/>
          </p:cNvSpPr>
          <p:nvPr>
            <p:ph type="sldNum" sz="quarter" idx="4"/>
          </p:nvPr>
        </p:nvSpPr>
        <p:spPr>
          <a:xfrm>
            <a:off x="692364" y="9684545"/>
            <a:ext cx="872748" cy="409575"/>
          </a:xfrm>
          <a:prstGeom prst="rect">
            <a:avLst/>
          </a:prstGeom>
        </p:spPr>
        <p:txBody>
          <a:bodyPr vert="horz" lIns="0" tIns="81642" rIns="0" bIns="81642" rtlCol="0" anchor="ctr" anchorCtr="0"/>
          <a:lstStyle>
            <a:lvl1pPr algn="ctr" fontAlgn="auto">
              <a:spcBef>
                <a:spcPts val="0"/>
              </a:spcBef>
              <a:spcAft>
                <a:spcPts val="0"/>
              </a:spcAft>
              <a:defRPr sz="1600" b="0">
                <a:solidFill>
                  <a:srgbClr val="00406E"/>
                </a:solidFill>
                <a:latin typeface="Century Gothic"/>
                <a:ea typeface="+mn-ea"/>
                <a:cs typeface="Century Gothic"/>
              </a:defRPr>
            </a:lvl1pPr>
          </a:lstStyle>
          <a:p>
            <a:pPr>
              <a:defRPr/>
            </a:pPr>
            <a:fld id="{51DEBD90-40E5-0243-8258-81F065F1725A}" type="slidenum">
              <a:rPr lang="en-US" smtClean="0"/>
              <a:pPr>
                <a:defRPr/>
              </a:pPr>
              <a:t>‹#›</a:t>
            </a:fld>
            <a:endParaRPr lang="en-US" dirty="0"/>
          </a:p>
        </p:txBody>
      </p:sp>
      <p:sp>
        <p:nvSpPr>
          <p:cNvPr id="11" name="Footer Placeholder 4"/>
          <p:cNvSpPr>
            <a:spLocks noGrp="1"/>
          </p:cNvSpPr>
          <p:nvPr>
            <p:ph type="ftr" sz="quarter" idx="3"/>
          </p:nvPr>
        </p:nvSpPr>
        <p:spPr>
          <a:xfrm>
            <a:off x="1709385" y="9684545"/>
            <a:ext cx="10191282" cy="409575"/>
          </a:xfrm>
          <a:prstGeom prst="rect">
            <a:avLst/>
          </a:prstGeom>
        </p:spPr>
        <p:txBody>
          <a:bodyPr vert="horz" lIns="163284" tIns="81642" rIns="0" bIns="81642" rtlCol="0" anchor="ctr"/>
          <a:lstStyle>
            <a:lvl1pPr algn="l" fontAlgn="auto">
              <a:spcBef>
                <a:spcPts val="0"/>
              </a:spcBef>
              <a:spcAft>
                <a:spcPts val="0"/>
              </a:spcAft>
              <a:defRPr lang="en-US" sz="1400" smtClean="0">
                <a:effectLst/>
                <a:latin typeface="Tw Cen MT"/>
                <a:cs typeface="Tw Cen MT"/>
              </a:defRPr>
            </a:lvl1pPr>
          </a:lstStyle>
          <a:p>
            <a:r>
              <a:rPr lang="en-US" smtClean="0"/>
              <a:t>©2019 Total System Services, Inc.® Confidential and Proprietary. All rights reserved worldwide. ©2019 ProPay, Inc. ProPay® is a federally registered service mark of Total System Services, Inc.® All rights reserved. ProPay is a registered ISO of Wells Fargo Bank, N.A., Concord, CA.</a:t>
            </a:r>
            <a:endParaRPr lang="en-US" dirty="0"/>
          </a:p>
        </p:txBody>
      </p:sp>
      <p:grpSp>
        <p:nvGrpSpPr>
          <p:cNvPr id="13" name="Group 12"/>
          <p:cNvGrpSpPr/>
          <p:nvPr userDrawn="1"/>
        </p:nvGrpSpPr>
        <p:grpSpPr>
          <a:xfrm>
            <a:off x="15961058" y="9579666"/>
            <a:ext cx="1499499" cy="500487"/>
            <a:chOff x="943745" y="5445949"/>
            <a:chExt cx="1557991" cy="520010"/>
          </a:xfrm>
          <a:solidFill>
            <a:schemeClr val="tx1"/>
          </a:solidFill>
        </p:grpSpPr>
        <p:sp>
          <p:nvSpPr>
            <p:cNvPr id="14" name="Freeform 14"/>
            <p:cNvSpPr>
              <a:spLocks noChangeArrowheads="1"/>
            </p:cNvSpPr>
            <p:nvPr/>
          </p:nvSpPr>
          <p:spPr bwMode="auto">
            <a:xfrm>
              <a:off x="943745" y="5509167"/>
              <a:ext cx="330359" cy="399694"/>
            </a:xfrm>
            <a:custGeom>
              <a:avLst/>
              <a:gdLst>
                <a:gd name="T0" fmla="*/ 0 w 715"/>
                <a:gd name="T1" fmla="*/ 0 h 865"/>
                <a:gd name="T2" fmla="*/ 714 w 715"/>
                <a:gd name="T3" fmla="*/ 0 h 865"/>
                <a:gd name="T4" fmla="*/ 714 w 715"/>
                <a:gd name="T5" fmla="*/ 214 h 865"/>
                <a:gd name="T6" fmla="*/ 493 w 715"/>
                <a:gd name="T7" fmla="*/ 214 h 865"/>
                <a:gd name="T8" fmla="*/ 493 w 715"/>
                <a:gd name="T9" fmla="*/ 864 h 865"/>
                <a:gd name="T10" fmla="*/ 220 w 715"/>
                <a:gd name="T11" fmla="*/ 864 h 865"/>
                <a:gd name="T12" fmla="*/ 220 w 715"/>
                <a:gd name="T13" fmla="*/ 214 h 865"/>
                <a:gd name="T14" fmla="*/ 0 w 715"/>
                <a:gd name="T15" fmla="*/ 214 h 865"/>
                <a:gd name="T16" fmla="*/ 0 w 71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865">
                  <a:moveTo>
                    <a:pt x="0" y="0"/>
                  </a:moveTo>
                  <a:lnTo>
                    <a:pt x="714" y="0"/>
                  </a:lnTo>
                  <a:lnTo>
                    <a:pt x="714" y="214"/>
                  </a:lnTo>
                  <a:lnTo>
                    <a:pt x="493" y="214"/>
                  </a:lnTo>
                  <a:lnTo>
                    <a:pt x="493" y="864"/>
                  </a:lnTo>
                  <a:lnTo>
                    <a:pt x="220" y="864"/>
                  </a:lnTo>
                  <a:lnTo>
                    <a:pt x="220" y="214"/>
                  </a:lnTo>
                  <a:lnTo>
                    <a:pt x="0" y="21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5" name="Freeform 15"/>
            <p:cNvSpPr>
              <a:spLocks noChangeArrowheads="1"/>
            </p:cNvSpPr>
            <p:nvPr/>
          </p:nvSpPr>
          <p:spPr bwMode="auto">
            <a:xfrm>
              <a:off x="1659524" y="5517324"/>
              <a:ext cx="430282" cy="379301"/>
            </a:xfrm>
            <a:custGeom>
              <a:avLst/>
              <a:gdLst>
                <a:gd name="T0" fmla="*/ 305 w 931"/>
                <a:gd name="T1" fmla="*/ 0 h 822"/>
                <a:gd name="T2" fmla="*/ 466 w 931"/>
                <a:gd name="T3" fmla="*/ 273 h 822"/>
                <a:gd name="T4" fmla="*/ 626 w 931"/>
                <a:gd name="T5" fmla="*/ 0 h 822"/>
                <a:gd name="T6" fmla="*/ 930 w 931"/>
                <a:gd name="T7" fmla="*/ 0 h 822"/>
                <a:gd name="T8" fmla="*/ 595 w 931"/>
                <a:gd name="T9" fmla="*/ 477 h 822"/>
                <a:gd name="T10" fmla="*/ 595 w 931"/>
                <a:gd name="T11" fmla="*/ 821 h 822"/>
                <a:gd name="T12" fmla="*/ 333 w 931"/>
                <a:gd name="T13" fmla="*/ 821 h 822"/>
                <a:gd name="T14" fmla="*/ 333 w 931"/>
                <a:gd name="T15" fmla="*/ 477 h 822"/>
                <a:gd name="T16" fmla="*/ 0 w 931"/>
                <a:gd name="T17" fmla="*/ 0 h 822"/>
                <a:gd name="T18" fmla="*/ 305 w 931"/>
                <a:gd name="T1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822">
                  <a:moveTo>
                    <a:pt x="305" y="0"/>
                  </a:moveTo>
                  <a:lnTo>
                    <a:pt x="466" y="273"/>
                  </a:lnTo>
                  <a:lnTo>
                    <a:pt x="626" y="0"/>
                  </a:lnTo>
                  <a:lnTo>
                    <a:pt x="930" y="0"/>
                  </a:lnTo>
                  <a:lnTo>
                    <a:pt x="595" y="477"/>
                  </a:lnTo>
                  <a:lnTo>
                    <a:pt x="595" y="821"/>
                  </a:lnTo>
                  <a:lnTo>
                    <a:pt x="333" y="821"/>
                  </a:lnTo>
                  <a:lnTo>
                    <a:pt x="333" y="477"/>
                  </a:lnTo>
                  <a:lnTo>
                    <a:pt x="0" y="0"/>
                  </a:lnTo>
                  <a:lnTo>
                    <a:pt x="3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6" name="Freeform 16"/>
            <p:cNvSpPr>
              <a:spLocks noChangeArrowheads="1"/>
            </p:cNvSpPr>
            <p:nvPr/>
          </p:nvSpPr>
          <p:spPr bwMode="auto">
            <a:xfrm>
              <a:off x="2038826" y="5445949"/>
              <a:ext cx="346673" cy="520010"/>
            </a:xfrm>
            <a:custGeom>
              <a:avLst/>
              <a:gdLst>
                <a:gd name="T0" fmla="*/ 730 w 751"/>
                <a:gd name="T1" fmla="*/ 0 h 1124"/>
                <a:gd name="T2" fmla="*/ 710 w 751"/>
                <a:gd name="T3" fmla="*/ 19 h 1124"/>
                <a:gd name="T4" fmla="*/ 710 w 751"/>
                <a:gd name="T5" fmla="*/ 197 h 1124"/>
                <a:gd name="T6" fmla="*/ 685 w 751"/>
                <a:gd name="T7" fmla="*/ 183 h 1124"/>
                <a:gd name="T8" fmla="*/ 434 w 751"/>
                <a:gd name="T9" fmla="*/ 129 h 1124"/>
                <a:gd name="T10" fmla="*/ 89 w 751"/>
                <a:gd name="T11" fmla="*/ 299 h 1124"/>
                <a:gd name="T12" fmla="*/ 68 w 751"/>
                <a:gd name="T13" fmla="*/ 406 h 1124"/>
                <a:gd name="T14" fmla="*/ 293 w 751"/>
                <a:gd name="T15" fmla="*/ 646 h 1124"/>
                <a:gd name="T16" fmla="*/ 510 w 751"/>
                <a:gd name="T17" fmla="*/ 691 h 1124"/>
                <a:gd name="T18" fmla="*/ 555 w 751"/>
                <a:gd name="T19" fmla="*/ 742 h 1124"/>
                <a:gd name="T20" fmla="*/ 431 w 751"/>
                <a:gd name="T21" fmla="*/ 804 h 1124"/>
                <a:gd name="T22" fmla="*/ 315 w 751"/>
                <a:gd name="T23" fmla="*/ 784 h 1124"/>
                <a:gd name="T24" fmla="*/ 199 w 751"/>
                <a:gd name="T25" fmla="*/ 694 h 1124"/>
                <a:gd name="T26" fmla="*/ 0 w 751"/>
                <a:gd name="T27" fmla="*/ 821 h 1124"/>
                <a:gd name="T28" fmla="*/ 231 w 751"/>
                <a:gd name="T29" fmla="*/ 976 h 1124"/>
                <a:gd name="T30" fmla="*/ 422 w 751"/>
                <a:gd name="T31" fmla="*/ 1001 h 1124"/>
                <a:gd name="T32" fmla="*/ 710 w 751"/>
                <a:gd name="T33" fmla="*/ 919 h 1124"/>
                <a:gd name="T34" fmla="*/ 710 w 751"/>
                <a:gd name="T35" fmla="*/ 1103 h 1124"/>
                <a:gd name="T36" fmla="*/ 730 w 751"/>
                <a:gd name="T37" fmla="*/ 1123 h 1124"/>
                <a:gd name="T38" fmla="*/ 750 w 751"/>
                <a:gd name="T39" fmla="*/ 1103 h 1124"/>
                <a:gd name="T40" fmla="*/ 750 w 751"/>
                <a:gd name="T41" fmla="*/ 16 h 1124"/>
                <a:gd name="T42" fmla="*/ 730 w 751"/>
                <a:gd name="T43" fmla="*/ 0 h 1124"/>
                <a:gd name="T44" fmla="*/ 445 w 751"/>
                <a:gd name="T45" fmla="*/ 443 h 1124"/>
                <a:gd name="T46" fmla="*/ 332 w 751"/>
                <a:gd name="T47" fmla="*/ 380 h 1124"/>
                <a:gd name="T48" fmla="*/ 425 w 751"/>
                <a:gd name="T49" fmla="*/ 327 h 1124"/>
                <a:gd name="T50" fmla="*/ 580 w 751"/>
                <a:gd name="T51" fmla="*/ 358 h 1124"/>
                <a:gd name="T52" fmla="*/ 643 w 751"/>
                <a:gd name="T53" fmla="*/ 412 h 1124"/>
                <a:gd name="T54" fmla="*/ 710 w 751"/>
                <a:gd name="T55" fmla="*/ 355 h 1124"/>
                <a:gd name="T56" fmla="*/ 710 w 751"/>
                <a:gd name="T57" fmla="*/ 522 h 1124"/>
                <a:gd name="T58" fmla="*/ 445 w 751"/>
                <a:gd name="T59" fmla="*/ 44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1" h="1124">
                  <a:moveTo>
                    <a:pt x="730" y="0"/>
                  </a:moveTo>
                  <a:cubicBezTo>
                    <a:pt x="719" y="0"/>
                    <a:pt x="710" y="8"/>
                    <a:pt x="710" y="19"/>
                  </a:cubicBezTo>
                  <a:lnTo>
                    <a:pt x="710" y="197"/>
                  </a:lnTo>
                  <a:cubicBezTo>
                    <a:pt x="702" y="191"/>
                    <a:pt x="693" y="189"/>
                    <a:pt x="685" y="183"/>
                  </a:cubicBezTo>
                  <a:cubicBezTo>
                    <a:pt x="617" y="149"/>
                    <a:pt x="530" y="129"/>
                    <a:pt x="434" y="129"/>
                  </a:cubicBezTo>
                  <a:cubicBezTo>
                    <a:pt x="284" y="129"/>
                    <a:pt x="146" y="177"/>
                    <a:pt x="89" y="299"/>
                  </a:cubicBezTo>
                  <a:cubicBezTo>
                    <a:pt x="75" y="333"/>
                    <a:pt x="68" y="369"/>
                    <a:pt x="68" y="406"/>
                  </a:cubicBezTo>
                  <a:cubicBezTo>
                    <a:pt x="68" y="578"/>
                    <a:pt x="216" y="626"/>
                    <a:pt x="293" y="646"/>
                  </a:cubicBezTo>
                  <a:cubicBezTo>
                    <a:pt x="326" y="654"/>
                    <a:pt x="479" y="680"/>
                    <a:pt x="510" y="691"/>
                  </a:cubicBezTo>
                  <a:cubicBezTo>
                    <a:pt x="555" y="705"/>
                    <a:pt x="555" y="736"/>
                    <a:pt x="555" y="742"/>
                  </a:cubicBezTo>
                  <a:cubicBezTo>
                    <a:pt x="555" y="801"/>
                    <a:pt x="451" y="804"/>
                    <a:pt x="431" y="804"/>
                  </a:cubicBezTo>
                  <a:cubicBezTo>
                    <a:pt x="391" y="804"/>
                    <a:pt x="349" y="798"/>
                    <a:pt x="315" y="784"/>
                  </a:cubicBezTo>
                  <a:cubicBezTo>
                    <a:pt x="245" y="761"/>
                    <a:pt x="225" y="730"/>
                    <a:pt x="199" y="694"/>
                  </a:cubicBezTo>
                  <a:lnTo>
                    <a:pt x="0" y="821"/>
                  </a:lnTo>
                  <a:cubicBezTo>
                    <a:pt x="37" y="866"/>
                    <a:pt x="98" y="939"/>
                    <a:pt x="231" y="976"/>
                  </a:cubicBezTo>
                  <a:cubicBezTo>
                    <a:pt x="295" y="996"/>
                    <a:pt x="360" y="1001"/>
                    <a:pt x="422" y="1001"/>
                  </a:cubicBezTo>
                  <a:cubicBezTo>
                    <a:pt x="465" y="1001"/>
                    <a:pt x="606" y="1001"/>
                    <a:pt x="710" y="919"/>
                  </a:cubicBezTo>
                  <a:lnTo>
                    <a:pt x="710" y="1103"/>
                  </a:lnTo>
                  <a:cubicBezTo>
                    <a:pt x="710" y="1114"/>
                    <a:pt x="719" y="1123"/>
                    <a:pt x="730" y="1123"/>
                  </a:cubicBezTo>
                  <a:cubicBezTo>
                    <a:pt x="741" y="1123"/>
                    <a:pt x="750" y="1114"/>
                    <a:pt x="750" y="1103"/>
                  </a:cubicBezTo>
                  <a:lnTo>
                    <a:pt x="750" y="16"/>
                  </a:lnTo>
                  <a:cubicBezTo>
                    <a:pt x="747" y="8"/>
                    <a:pt x="739" y="0"/>
                    <a:pt x="730" y="0"/>
                  </a:cubicBezTo>
                  <a:close/>
                  <a:moveTo>
                    <a:pt x="445" y="443"/>
                  </a:moveTo>
                  <a:cubicBezTo>
                    <a:pt x="374" y="428"/>
                    <a:pt x="332" y="420"/>
                    <a:pt x="332" y="380"/>
                  </a:cubicBezTo>
                  <a:cubicBezTo>
                    <a:pt x="332" y="338"/>
                    <a:pt x="380" y="327"/>
                    <a:pt x="425" y="327"/>
                  </a:cubicBezTo>
                  <a:cubicBezTo>
                    <a:pt x="468" y="327"/>
                    <a:pt x="530" y="333"/>
                    <a:pt x="580" y="358"/>
                  </a:cubicBezTo>
                  <a:cubicBezTo>
                    <a:pt x="617" y="378"/>
                    <a:pt x="631" y="395"/>
                    <a:pt x="643" y="412"/>
                  </a:cubicBezTo>
                  <a:lnTo>
                    <a:pt x="710" y="355"/>
                  </a:lnTo>
                  <a:lnTo>
                    <a:pt x="710" y="522"/>
                  </a:lnTo>
                  <a:cubicBezTo>
                    <a:pt x="640" y="476"/>
                    <a:pt x="541" y="459"/>
                    <a:pt x="445" y="4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7" name="Freeform 17"/>
            <p:cNvSpPr>
              <a:spLocks noChangeArrowheads="1"/>
            </p:cNvSpPr>
            <p:nvPr/>
          </p:nvSpPr>
          <p:spPr bwMode="auto">
            <a:xfrm>
              <a:off x="1339361" y="5445949"/>
              <a:ext cx="336478" cy="520010"/>
            </a:xfrm>
            <a:custGeom>
              <a:avLst/>
              <a:gdLst>
                <a:gd name="T0" fmla="*/ 356 w 727"/>
                <a:gd name="T1" fmla="*/ 443 h 1126"/>
                <a:gd name="T2" fmla="*/ 243 w 727"/>
                <a:gd name="T3" fmla="*/ 380 h 1126"/>
                <a:gd name="T4" fmla="*/ 336 w 727"/>
                <a:gd name="T5" fmla="*/ 327 h 1126"/>
                <a:gd name="T6" fmla="*/ 492 w 727"/>
                <a:gd name="T7" fmla="*/ 358 h 1126"/>
                <a:gd name="T8" fmla="*/ 554 w 727"/>
                <a:gd name="T9" fmla="*/ 412 h 1126"/>
                <a:gd name="T10" fmla="*/ 717 w 727"/>
                <a:gd name="T11" fmla="*/ 276 h 1126"/>
                <a:gd name="T12" fmla="*/ 596 w 727"/>
                <a:gd name="T13" fmla="*/ 183 h 1126"/>
                <a:gd name="T14" fmla="*/ 345 w 727"/>
                <a:gd name="T15" fmla="*/ 129 h 1126"/>
                <a:gd name="T16" fmla="*/ 40 w 727"/>
                <a:gd name="T17" fmla="*/ 239 h 1126"/>
                <a:gd name="T18" fmla="*/ 40 w 727"/>
                <a:gd name="T19" fmla="*/ 19 h 1126"/>
                <a:gd name="T20" fmla="*/ 20 w 727"/>
                <a:gd name="T21" fmla="*/ 0 h 1126"/>
                <a:gd name="T22" fmla="*/ 0 w 727"/>
                <a:gd name="T23" fmla="*/ 19 h 1126"/>
                <a:gd name="T24" fmla="*/ 0 w 727"/>
                <a:gd name="T25" fmla="*/ 1106 h 1126"/>
                <a:gd name="T26" fmla="*/ 20 w 727"/>
                <a:gd name="T27" fmla="*/ 1125 h 1126"/>
                <a:gd name="T28" fmla="*/ 40 w 727"/>
                <a:gd name="T29" fmla="*/ 1106 h 1126"/>
                <a:gd name="T30" fmla="*/ 40 w 727"/>
                <a:gd name="T31" fmla="*/ 939 h 1126"/>
                <a:gd name="T32" fmla="*/ 139 w 727"/>
                <a:gd name="T33" fmla="*/ 982 h 1126"/>
                <a:gd name="T34" fmla="*/ 331 w 727"/>
                <a:gd name="T35" fmla="*/ 1007 h 1126"/>
                <a:gd name="T36" fmla="*/ 647 w 727"/>
                <a:gd name="T37" fmla="*/ 900 h 1126"/>
                <a:gd name="T38" fmla="*/ 720 w 727"/>
                <a:gd name="T39" fmla="*/ 713 h 1126"/>
                <a:gd name="T40" fmla="*/ 356 w 727"/>
                <a:gd name="T41" fmla="*/ 443 h 1126"/>
                <a:gd name="T42" fmla="*/ 342 w 727"/>
                <a:gd name="T43" fmla="*/ 801 h 1126"/>
                <a:gd name="T44" fmla="*/ 226 w 727"/>
                <a:gd name="T45" fmla="*/ 781 h 1126"/>
                <a:gd name="T46" fmla="*/ 111 w 727"/>
                <a:gd name="T47" fmla="*/ 691 h 1126"/>
                <a:gd name="T48" fmla="*/ 40 w 727"/>
                <a:gd name="T49" fmla="*/ 736 h 1126"/>
                <a:gd name="T50" fmla="*/ 40 w 727"/>
                <a:gd name="T51" fmla="*/ 558 h 1126"/>
                <a:gd name="T52" fmla="*/ 204 w 727"/>
                <a:gd name="T53" fmla="*/ 640 h 1126"/>
                <a:gd name="T54" fmla="*/ 421 w 727"/>
                <a:gd name="T55" fmla="*/ 685 h 1126"/>
                <a:gd name="T56" fmla="*/ 466 w 727"/>
                <a:gd name="T57" fmla="*/ 736 h 1126"/>
                <a:gd name="T58" fmla="*/ 342 w 727"/>
                <a:gd name="T59" fmla="*/ 80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7" h="1126">
                  <a:moveTo>
                    <a:pt x="356" y="443"/>
                  </a:moveTo>
                  <a:cubicBezTo>
                    <a:pt x="286" y="428"/>
                    <a:pt x="243" y="420"/>
                    <a:pt x="243" y="380"/>
                  </a:cubicBezTo>
                  <a:cubicBezTo>
                    <a:pt x="243" y="338"/>
                    <a:pt x="291" y="327"/>
                    <a:pt x="336" y="327"/>
                  </a:cubicBezTo>
                  <a:cubicBezTo>
                    <a:pt x="379" y="327"/>
                    <a:pt x="441" y="333"/>
                    <a:pt x="492" y="358"/>
                  </a:cubicBezTo>
                  <a:cubicBezTo>
                    <a:pt x="528" y="378"/>
                    <a:pt x="542" y="395"/>
                    <a:pt x="554" y="412"/>
                  </a:cubicBezTo>
                  <a:lnTo>
                    <a:pt x="717" y="276"/>
                  </a:lnTo>
                  <a:cubicBezTo>
                    <a:pt x="689" y="245"/>
                    <a:pt x="658" y="214"/>
                    <a:pt x="596" y="183"/>
                  </a:cubicBezTo>
                  <a:cubicBezTo>
                    <a:pt x="528" y="149"/>
                    <a:pt x="441" y="129"/>
                    <a:pt x="345" y="129"/>
                  </a:cubicBezTo>
                  <a:cubicBezTo>
                    <a:pt x="223" y="129"/>
                    <a:pt x="108" y="160"/>
                    <a:pt x="40" y="239"/>
                  </a:cubicBezTo>
                  <a:lnTo>
                    <a:pt x="40" y="19"/>
                  </a:lnTo>
                  <a:cubicBezTo>
                    <a:pt x="40" y="8"/>
                    <a:pt x="31" y="0"/>
                    <a:pt x="20" y="0"/>
                  </a:cubicBezTo>
                  <a:cubicBezTo>
                    <a:pt x="8" y="0"/>
                    <a:pt x="0" y="8"/>
                    <a:pt x="0" y="19"/>
                  </a:cubicBezTo>
                  <a:lnTo>
                    <a:pt x="0" y="1106"/>
                  </a:lnTo>
                  <a:cubicBezTo>
                    <a:pt x="0" y="1117"/>
                    <a:pt x="8" y="1125"/>
                    <a:pt x="20" y="1125"/>
                  </a:cubicBezTo>
                  <a:cubicBezTo>
                    <a:pt x="31" y="1125"/>
                    <a:pt x="40" y="1117"/>
                    <a:pt x="40" y="1106"/>
                  </a:cubicBezTo>
                  <a:lnTo>
                    <a:pt x="40" y="939"/>
                  </a:lnTo>
                  <a:cubicBezTo>
                    <a:pt x="68" y="956"/>
                    <a:pt x="102" y="970"/>
                    <a:pt x="139" y="982"/>
                  </a:cubicBezTo>
                  <a:cubicBezTo>
                    <a:pt x="204" y="1001"/>
                    <a:pt x="269" y="1007"/>
                    <a:pt x="331" y="1007"/>
                  </a:cubicBezTo>
                  <a:cubicBezTo>
                    <a:pt x="376" y="1007"/>
                    <a:pt x="542" y="1007"/>
                    <a:pt x="647" y="900"/>
                  </a:cubicBezTo>
                  <a:cubicBezTo>
                    <a:pt x="683" y="860"/>
                    <a:pt x="720" y="801"/>
                    <a:pt x="720" y="713"/>
                  </a:cubicBezTo>
                  <a:cubicBezTo>
                    <a:pt x="726" y="507"/>
                    <a:pt x="542" y="474"/>
                    <a:pt x="356" y="443"/>
                  </a:cubicBezTo>
                  <a:close/>
                  <a:moveTo>
                    <a:pt x="342" y="801"/>
                  </a:moveTo>
                  <a:cubicBezTo>
                    <a:pt x="302" y="801"/>
                    <a:pt x="260" y="795"/>
                    <a:pt x="226" y="781"/>
                  </a:cubicBezTo>
                  <a:cubicBezTo>
                    <a:pt x="156" y="759"/>
                    <a:pt x="136" y="728"/>
                    <a:pt x="111" y="691"/>
                  </a:cubicBezTo>
                  <a:lnTo>
                    <a:pt x="40" y="736"/>
                  </a:lnTo>
                  <a:lnTo>
                    <a:pt x="40" y="558"/>
                  </a:lnTo>
                  <a:cubicBezTo>
                    <a:pt x="91" y="609"/>
                    <a:pt x="159" y="629"/>
                    <a:pt x="204" y="640"/>
                  </a:cubicBezTo>
                  <a:cubicBezTo>
                    <a:pt x="238" y="649"/>
                    <a:pt x="390" y="674"/>
                    <a:pt x="421" y="685"/>
                  </a:cubicBezTo>
                  <a:cubicBezTo>
                    <a:pt x="466" y="699"/>
                    <a:pt x="466" y="730"/>
                    <a:pt x="466" y="736"/>
                  </a:cubicBezTo>
                  <a:cubicBezTo>
                    <a:pt x="469" y="798"/>
                    <a:pt x="365" y="801"/>
                    <a:pt x="342" y="8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sp>
          <p:nvSpPr>
            <p:cNvPr id="18" name="Freeform 18"/>
            <p:cNvSpPr>
              <a:spLocks noChangeArrowheads="1"/>
            </p:cNvSpPr>
            <p:nvPr/>
          </p:nvSpPr>
          <p:spPr bwMode="auto">
            <a:xfrm>
              <a:off x="2438520" y="5513245"/>
              <a:ext cx="63216" cy="63216"/>
            </a:xfrm>
            <a:custGeom>
              <a:avLst/>
              <a:gdLst>
                <a:gd name="T0" fmla="*/ 93 w 136"/>
                <a:gd name="T1" fmla="*/ 20 h 137"/>
                <a:gd name="T2" fmla="*/ 113 w 136"/>
                <a:gd name="T3" fmla="*/ 40 h 137"/>
                <a:gd name="T4" fmla="*/ 121 w 136"/>
                <a:gd name="T5" fmla="*/ 68 h 137"/>
                <a:gd name="T6" fmla="*/ 113 w 136"/>
                <a:gd name="T7" fmla="*/ 96 h 137"/>
                <a:gd name="T8" fmla="*/ 93 w 136"/>
                <a:gd name="T9" fmla="*/ 116 h 137"/>
                <a:gd name="T10" fmla="*/ 65 w 136"/>
                <a:gd name="T11" fmla="*/ 125 h 137"/>
                <a:gd name="T12" fmla="*/ 37 w 136"/>
                <a:gd name="T13" fmla="*/ 116 h 137"/>
                <a:gd name="T14" fmla="*/ 17 w 136"/>
                <a:gd name="T15" fmla="*/ 96 h 137"/>
                <a:gd name="T16" fmla="*/ 8 w 136"/>
                <a:gd name="T17" fmla="*/ 68 h 137"/>
                <a:gd name="T18" fmla="*/ 17 w 136"/>
                <a:gd name="T19" fmla="*/ 40 h 137"/>
                <a:gd name="T20" fmla="*/ 37 w 136"/>
                <a:gd name="T21" fmla="*/ 20 h 137"/>
                <a:gd name="T22" fmla="*/ 65 w 136"/>
                <a:gd name="T23" fmla="*/ 15 h 137"/>
                <a:gd name="T24" fmla="*/ 93 w 136"/>
                <a:gd name="T25" fmla="*/ 20 h 137"/>
                <a:gd name="T26" fmla="*/ 34 w 136"/>
                <a:gd name="T27" fmla="*/ 9 h 137"/>
                <a:gd name="T28" fmla="*/ 8 w 136"/>
                <a:gd name="T29" fmla="*/ 34 h 137"/>
                <a:gd name="T30" fmla="*/ 0 w 136"/>
                <a:gd name="T31" fmla="*/ 68 h 137"/>
                <a:gd name="T32" fmla="*/ 8 w 136"/>
                <a:gd name="T33" fmla="*/ 102 h 137"/>
                <a:gd name="T34" fmla="*/ 34 w 136"/>
                <a:gd name="T35" fmla="*/ 127 h 137"/>
                <a:gd name="T36" fmla="*/ 68 w 136"/>
                <a:gd name="T37" fmla="*/ 136 h 137"/>
                <a:gd name="T38" fmla="*/ 101 w 136"/>
                <a:gd name="T39" fmla="*/ 127 h 137"/>
                <a:gd name="T40" fmla="*/ 127 w 136"/>
                <a:gd name="T41" fmla="*/ 102 h 137"/>
                <a:gd name="T42" fmla="*/ 135 w 136"/>
                <a:gd name="T43" fmla="*/ 68 h 137"/>
                <a:gd name="T44" fmla="*/ 127 w 136"/>
                <a:gd name="T45" fmla="*/ 34 h 137"/>
                <a:gd name="T46" fmla="*/ 101 w 136"/>
                <a:gd name="T47" fmla="*/ 9 h 137"/>
                <a:gd name="T48" fmla="*/ 68 w 136"/>
                <a:gd name="T49" fmla="*/ 0 h 137"/>
                <a:gd name="T50" fmla="*/ 34 w 136"/>
                <a:gd name="T51" fmla="*/ 9 h 137"/>
                <a:gd name="T52" fmla="*/ 51 w 136"/>
                <a:gd name="T53" fmla="*/ 77 h 137"/>
                <a:gd name="T54" fmla="*/ 53 w 136"/>
                <a:gd name="T55" fmla="*/ 77 h 137"/>
                <a:gd name="T56" fmla="*/ 65 w 136"/>
                <a:gd name="T57" fmla="*/ 79 h 137"/>
                <a:gd name="T58" fmla="*/ 76 w 136"/>
                <a:gd name="T59" fmla="*/ 94 h 137"/>
                <a:gd name="T60" fmla="*/ 82 w 136"/>
                <a:gd name="T61" fmla="*/ 105 h 137"/>
                <a:gd name="T62" fmla="*/ 99 w 136"/>
                <a:gd name="T63" fmla="*/ 105 h 137"/>
                <a:gd name="T64" fmla="*/ 90 w 136"/>
                <a:gd name="T65" fmla="*/ 91 h 137"/>
                <a:gd name="T66" fmla="*/ 85 w 136"/>
                <a:gd name="T67" fmla="*/ 82 h 137"/>
                <a:gd name="T68" fmla="*/ 79 w 136"/>
                <a:gd name="T69" fmla="*/ 77 h 137"/>
                <a:gd name="T70" fmla="*/ 73 w 136"/>
                <a:gd name="T71" fmla="*/ 74 h 137"/>
                <a:gd name="T72" fmla="*/ 87 w 136"/>
                <a:gd name="T73" fmla="*/ 68 h 137"/>
                <a:gd name="T74" fmla="*/ 93 w 136"/>
                <a:gd name="T75" fmla="*/ 54 h 137"/>
                <a:gd name="T76" fmla="*/ 90 w 136"/>
                <a:gd name="T77" fmla="*/ 43 h 137"/>
                <a:gd name="T78" fmla="*/ 85 w 136"/>
                <a:gd name="T79" fmla="*/ 37 h 137"/>
                <a:gd name="T80" fmla="*/ 73 w 136"/>
                <a:gd name="T81" fmla="*/ 34 h 137"/>
                <a:gd name="T82" fmla="*/ 51 w 136"/>
                <a:gd name="T83" fmla="*/ 34 h 137"/>
                <a:gd name="T84" fmla="*/ 37 w 136"/>
                <a:gd name="T85" fmla="*/ 34 h 137"/>
                <a:gd name="T86" fmla="*/ 37 w 136"/>
                <a:gd name="T87" fmla="*/ 105 h 137"/>
                <a:gd name="T88" fmla="*/ 51 w 136"/>
                <a:gd name="T89" fmla="*/ 105 h 137"/>
                <a:gd name="T90" fmla="*/ 51 w 136"/>
                <a:gd name="T91" fmla="*/ 77 h 137"/>
                <a:gd name="T92" fmla="*/ 51 w 136"/>
                <a:gd name="T93" fmla="*/ 46 h 137"/>
                <a:gd name="T94" fmla="*/ 56 w 136"/>
                <a:gd name="T95" fmla="*/ 46 h 137"/>
                <a:gd name="T96" fmla="*/ 73 w 136"/>
                <a:gd name="T97" fmla="*/ 46 h 137"/>
                <a:gd name="T98" fmla="*/ 79 w 136"/>
                <a:gd name="T99" fmla="*/ 48 h 137"/>
                <a:gd name="T100" fmla="*/ 82 w 136"/>
                <a:gd name="T101" fmla="*/ 54 h 137"/>
                <a:gd name="T102" fmla="*/ 79 w 136"/>
                <a:gd name="T103" fmla="*/ 60 h 137"/>
                <a:gd name="T104" fmla="*/ 73 w 136"/>
                <a:gd name="T105" fmla="*/ 63 h 137"/>
                <a:gd name="T106" fmla="*/ 56 w 136"/>
                <a:gd name="T107" fmla="*/ 63 h 137"/>
                <a:gd name="T108" fmla="*/ 51 w 136"/>
                <a:gd name="T109" fmla="*/ 63 h 137"/>
                <a:gd name="T110" fmla="*/ 51 w 136"/>
                <a:gd name="T111" fmla="*/ 4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37">
                  <a:moveTo>
                    <a:pt x="93" y="20"/>
                  </a:moveTo>
                  <a:cubicBezTo>
                    <a:pt x="101" y="26"/>
                    <a:pt x="107" y="31"/>
                    <a:pt x="113" y="40"/>
                  </a:cubicBezTo>
                  <a:cubicBezTo>
                    <a:pt x="118" y="48"/>
                    <a:pt x="121" y="57"/>
                    <a:pt x="121" y="68"/>
                  </a:cubicBezTo>
                  <a:cubicBezTo>
                    <a:pt x="121" y="77"/>
                    <a:pt x="119" y="88"/>
                    <a:pt x="113" y="96"/>
                  </a:cubicBezTo>
                  <a:cubicBezTo>
                    <a:pt x="108" y="105"/>
                    <a:pt x="101" y="110"/>
                    <a:pt x="93" y="116"/>
                  </a:cubicBezTo>
                  <a:cubicBezTo>
                    <a:pt x="85" y="122"/>
                    <a:pt x="76" y="125"/>
                    <a:pt x="65" y="125"/>
                  </a:cubicBezTo>
                  <a:cubicBezTo>
                    <a:pt x="56" y="125"/>
                    <a:pt x="45" y="122"/>
                    <a:pt x="37" y="116"/>
                  </a:cubicBezTo>
                  <a:cubicBezTo>
                    <a:pt x="28" y="110"/>
                    <a:pt x="22" y="105"/>
                    <a:pt x="17" y="96"/>
                  </a:cubicBezTo>
                  <a:cubicBezTo>
                    <a:pt x="11" y="88"/>
                    <a:pt x="8" y="79"/>
                    <a:pt x="8" y="68"/>
                  </a:cubicBezTo>
                  <a:cubicBezTo>
                    <a:pt x="8" y="60"/>
                    <a:pt x="12" y="49"/>
                    <a:pt x="17" y="40"/>
                  </a:cubicBezTo>
                  <a:cubicBezTo>
                    <a:pt x="23" y="32"/>
                    <a:pt x="29" y="26"/>
                    <a:pt x="37" y="20"/>
                  </a:cubicBezTo>
                  <a:cubicBezTo>
                    <a:pt x="46" y="15"/>
                    <a:pt x="53" y="15"/>
                    <a:pt x="65" y="15"/>
                  </a:cubicBezTo>
                  <a:cubicBezTo>
                    <a:pt x="76" y="15"/>
                    <a:pt x="85" y="17"/>
                    <a:pt x="93" y="20"/>
                  </a:cubicBezTo>
                  <a:close/>
                  <a:moveTo>
                    <a:pt x="34" y="9"/>
                  </a:moveTo>
                  <a:cubicBezTo>
                    <a:pt x="22" y="15"/>
                    <a:pt x="14" y="23"/>
                    <a:pt x="8" y="34"/>
                  </a:cubicBezTo>
                  <a:cubicBezTo>
                    <a:pt x="3" y="46"/>
                    <a:pt x="0" y="57"/>
                    <a:pt x="0" y="68"/>
                  </a:cubicBezTo>
                  <a:cubicBezTo>
                    <a:pt x="0" y="79"/>
                    <a:pt x="3" y="91"/>
                    <a:pt x="8" y="102"/>
                  </a:cubicBezTo>
                  <a:cubicBezTo>
                    <a:pt x="14" y="113"/>
                    <a:pt x="22" y="122"/>
                    <a:pt x="34" y="127"/>
                  </a:cubicBezTo>
                  <a:cubicBezTo>
                    <a:pt x="45" y="133"/>
                    <a:pt x="57" y="136"/>
                    <a:pt x="68" y="136"/>
                  </a:cubicBezTo>
                  <a:cubicBezTo>
                    <a:pt x="80" y="136"/>
                    <a:pt x="90" y="133"/>
                    <a:pt x="101" y="127"/>
                  </a:cubicBezTo>
                  <a:cubicBezTo>
                    <a:pt x="113" y="122"/>
                    <a:pt x="122" y="113"/>
                    <a:pt x="127" y="102"/>
                  </a:cubicBezTo>
                  <a:cubicBezTo>
                    <a:pt x="133" y="91"/>
                    <a:pt x="135" y="79"/>
                    <a:pt x="135" y="68"/>
                  </a:cubicBezTo>
                  <a:cubicBezTo>
                    <a:pt x="135" y="57"/>
                    <a:pt x="132" y="46"/>
                    <a:pt x="127" y="34"/>
                  </a:cubicBezTo>
                  <a:cubicBezTo>
                    <a:pt x="121" y="23"/>
                    <a:pt x="113" y="15"/>
                    <a:pt x="101" y="9"/>
                  </a:cubicBezTo>
                  <a:cubicBezTo>
                    <a:pt x="90" y="3"/>
                    <a:pt x="79" y="0"/>
                    <a:pt x="68" y="0"/>
                  </a:cubicBezTo>
                  <a:cubicBezTo>
                    <a:pt x="53" y="0"/>
                    <a:pt x="42" y="3"/>
                    <a:pt x="34" y="9"/>
                  </a:cubicBezTo>
                  <a:close/>
                  <a:moveTo>
                    <a:pt x="51" y="77"/>
                  </a:moveTo>
                  <a:lnTo>
                    <a:pt x="53" y="77"/>
                  </a:lnTo>
                  <a:cubicBezTo>
                    <a:pt x="56" y="77"/>
                    <a:pt x="62" y="77"/>
                    <a:pt x="65" y="79"/>
                  </a:cubicBezTo>
                  <a:cubicBezTo>
                    <a:pt x="68" y="82"/>
                    <a:pt x="70" y="85"/>
                    <a:pt x="76" y="94"/>
                  </a:cubicBezTo>
                  <a:lnTo>
                    <a:pt x="82" y="105"/>
                  </a:lnTo>
                  <a:lnTo>
                    <a:pt x="99" y="105"/>
                  </a:lnTo>
                  <a:lnTo>
                    <a:pt x="90" y="91"/>
                  </a:lnTo>
                  <a:cubicBezTo>
                    <a:pt x="87" y="85"/>
                    <a:pt x="85" y="82"/>
                    <a:pt x="85" y="82"/>
                  </a:cubicBezTo>
                  <a:cubicBezTo>
                    <a:pt x="82" y="79"/>
                    <a:pt x="82" y="77"/>
                    <a:pt x="79" y="77"/>
                  </a:cubicBezTo>
                  <a:cubicBezTo>
                    <a:pt x="79" y="77"/>
                    <a:pt x="76" y="74"/>
                    <a:pt x="73" y="74"/>
                  </a:cubicBezTo>
                  <a:cubicBezTo>
                    <a:pt x="79" y="74"/>
                    <a:pt x="85" y="71"/>
                    <a:pt x="87" y="68"/>
                  </a:cubicBezTo>
                  <a:cubicBezTo>
                    <a:pt x="90" y="65"/>
                    <a:pt x="93" y="60"/>
                    <a:pt x="93" y="54"/>
                  </a:cubicBezTo>
                  <a:cubicBezTo>
                    <a:pt x="93" y="51"/>
                    <a:pt x="93" y="46"/>
                    <a:pt x="90" y="43"/>
                  </a:cubicBezTo>
                  <a:cubicBezTo>
                    <a:pt x="87" y="40"/>
                    <a:pt x="87" y="37"/>
                    <a:pt x="85" y="37"/>
                  </a:cubicBezTo>
                  <a:cubicBezTo>
                    <a:pt x="82" y="34"/>
                    <a:pt x="79" y="34"/>
                    <a:pt x="73" y="34"/>
                  </a:cubicBezTo>
                  <a:lnTo>
                    <a:pt x="51" y="34"/>
                  </a:lnTo>
                  <a:lnTo>
                    <a:pt x="37" y="34"/>
                  </a:lnTo>
                  <a:lnTo>
                    <a:pt x="37" y="105"/>
                  </a:lnTo>
                  <a:lnTo>
                    <a:pt x="51" y="105"/>
                  </a:lnTo>
                  <a:lnTo>
                    <a:pt x="51" y="77"/>
                  </a:lnTo>
                  <a:close/>
                  <a:moveTo>
                    <a:pt x="51" y="46"/>
                  </a:moveTo>
                  <a:lnTo>
                    <a:pt x="56" y="46"/>
                  </a:lnTo>
                  <a:lnTo>
                    <a:pt x="73" y="46"/>
                  </a:lnTo>
                  <a:cubicBezTo>
                    <a:pt x="76" y="46"/>
                    <a:pt x="76" y="48"/>
                    <a:pt x="79" y="48"/>
                  </a:cubicBezTo>
                  <a:cubicBezTo>
                    <a:pt x="79" y="51"/>
                    <a:pt x="82" y="51"/>
                    <a:pt x="82" y="54"/>
                  </a:cubicBezTo>
                  <a:cubicBezTo>
                    <a:pt x="82" y="57"/>
                    <a:pt x="82" y="57"/>
                    <a:pt x="79" y="60"/>
                  </a:cubicBezTo>
                  <a:cubicBezTo>
                    <a:pt x="79" y="63"/>
                    <a:pt x="76" y="63"/>
                    <a:pt x="73" y="63"/>
                  </a:cubicBezTo>
                  <a:lnTo>
                    <a:pt x="56" y="63"/>
                  </a:lnTo>
                  <a:lnTo>
                    <a:pt x="51" y="63"/>
                  </a:lnTo>
                  <a:lnTo>
                    <a:pt x="51" y="4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1800" dirty="0">
                <a:solidFill>
                  <a:srgbClr val="04305B"/>
                </a:solidFill>
                <a:latin typeface="Calibri"/>
                <a:ea typeface="+mn-ea"/>
                <a:cs typeface="+mn-cs"/>
              </a:endParaRPr>
            </a:p>
          </p:txBody>
        </p:sp>
      </p:grpSp>
      <p:sp>
        <p:nvSpPr>
          <p:cNvPr id="20" name="Title Placeholder 1"/>
          <p:cNvSpPr>
            <a:spLocks noGrp="1"/>
          </p:cNvSpPr>
          <p:nvPr>
            <p:ph type="title"/>
          </p:nvPr>
        </p:nvSpPr>
        <p:spPr bwMode="auto">
          <a:xfrm>
            <a:off x="865388"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
        <p:nvSpPr>
          <p:cNvPr id="19" name="Text Placeholder 2"/>
          <p:cNvSpPr>
            <a:spLocks noGrp="1"/>
          </p:cNvSpPr>
          <p:nvPr>
            <p:ph type="body" sz="quarter" idx="10"/>
          </p:nvPr>
        </p:nvSpPr>
        <p:spPr>
          <a:xfrm>
            <a:off x="893803" y="1771651"/>
            <a:ext cx="7011987" cy="3089275"/>
          </a:xfrm>
          <a:prstGeom prst="rect">
            <a:avLst/>
          </a:prstGeom>
        </p:spPr>
        <p:txBody>
          <a:bodyPr/>
          <a:lstStyle>
            <a:lvl1pPr>
              <a:defRPr b="0"/>
            </a:lvl1pPr>
          </a:lstStyle>
          <a:p>
            <a:pPr lvl="0"/>
            <a:r>
              <a:rPr lang="en-US" dirty="0"/>
              <a:t>Click to edit Master text styles</a:t>
            </a:r>
          </a:p>
        </p:txBody>
      </p:sp>
    </p:spTree>
    <p:extLst>
      <p:ext uri="{BB962C8B-B14F-4D97-AF65-F5344CB8AC3E}">
        <p14:creationId xmlns:p14="http://schemas.microsoft.com/office/powerpoint/2010/main" val="5933669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1192191" y="4375230"/>
            <a:ext cx="10000527"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Tree>
    <p:extLst>
      <p:ext uri="{BB962C8B-B14F-4D97-AF65-F5344CB8AC3E}">
        <p14:creationId xmlns:p14="http://schemas.microsoft.com/office/powerpoint/2010/main" val="1910662221"/>
      </p:ext>
    </p:extLst>
  </p:cSld>
  <p:clrMap bg1="lt1" tx1="dk1" bg2="lt2" tx2="dk2" accent1="accent1" accent2="accent2" accent3="accent3" accent4="accent4" accent5="accent5" accent6="accent6" hlink="hlink" folHlink="folHlink"/>
  <p:sldLayoutIdLst>
    <p:sldLayoutId id="2147484038" r:id="rId1"/>
    <p:sldLayoutId id="2147484197" r:id="rId2"/>
    <p:sldLayoutId id="2147484202" r:id="rId3"/>
  </p:sldLayoutIdLst>
  <p:transition spd="med">
    <p:fade/>
  </p:transition>
  <p:hf hdr="0" dt="0"/>
  <p:txStyles>
    <p:titleStyle>
      <a:lvl1pPr algn="l" defTabSz="816422" rtl="0" eaLnBrk="1" fontAlgn="base" hangingPunct="1">
        <a:lnSpc>
          <a:spcPct val="80000"/>
        </a:lnSpc>
        <a:spcBef>
          <a:spcPct val="0"/>
        </a:spcBef>
        <a:spcAft>
          <a:spcPct val="0"/>
        </a:spcAft>
        <a:defRPr sz="4600" b="1" kern="1200" spc="89">
          <a:solidFill>
            <a:schemeClr val="tx1"/>
          </a:solidFill>
          <a:latin typeface="Century Gothic"/>
          <a:ea typeface="ＭＳ Ｐゴシック" charset="0"/>
          <a:cs typeface="Century Gothic"/>
        </a:defRPr>
      </a:lvl1pPr>
      <a:lvl2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2pPr>
      <a:lvl3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3pPr>
      <a:lvl4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4pPr>
      <a:lvl5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5pPr>
      <a:lvl6pPr marL="816422"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6pPr>
      <a:lvl7pPr marL="1632844"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7pPr>
      <a:lvl8pPr marL="2449266"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8pPr>
      <a:lvl9pPr marL="3265688"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9pPr>
    </p:titleStyle>
    <p:bodyStyle>
      <a:lvl1pPr marL="612317" marR="0" indent="-612317" algn="l" defTabSz="816422" rtl="0" eaLnBrk="1" fontAlgn="auto" latinLnBrk="0" hangingPunct="1">
        <a:lnSpc>
          <a:spcPct val="100000"/>
        </a:lnSpc>
        <a:spcBef>
          <a:spcPct val="20000"/>
        </a:spcBef>
        <a:spcAft>
          <a:spcPts val="0"/>
        </a:spcAft>
        <a:buClrTx/>
        <a:buSzTx/>
        <a:buFont typeface="Arial"/>
        <a:buChar char="•"/>
        <a:tabLst/>
        <a:defRPr sz="3900" b="1" kern="1200">
          <a:solidFill>
            <a:schemeClr val="accent1"/>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
          <p:cNvSpPr>
            <a:spLocks noGrp="1"/>
          </p:cNvSpPr>
          <p:nvPr>
            <p:ph type="title"/>
          </p:nvPr>
        </p:nvSpPr>
        <p:spPr bwMode="auto">
          <a:xfrm>
            <a:off x="9739594" y="704329"/>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Tree>
    <p:extLst>
      <p:ext uri="{BB962C8B-B14F-4D97-AF65-F5344CB8AC3E}">
        <p14:creationId xmlns:p14="http://schemas.microsoft.com/office/powerpoint/2010/main" val="1684129649"/>
      </p:ext>
    </p:extLst>
  </p:cSld>
  <p:clrMap bg1="lt1" tx1="dk1" bg2="lt2" tx2="dk2" accent1="accent1" accent2="accent2" accent3="accent3" accent4="accent4" accent5="accent5" accent6="accent6" hlink="hlink" folHlink="folHlink"/>
  <p:sldLayoutIdLst>
    <p:sldLayoutId id="2147484185" r:id="rId1"/>
  </p:sldLayoutIdLst>
  <p:transition spd="med">
    <p:fade/>
  </p:transition>
  <p:hf hdr="0" dt="0"/>
  <p:txStyles>
    <p:titleStyle>
      <a:lvl1pPr algn="l" defTabSz="816422" rtl="0" eaLnBrk="1" fontAlgn="base" hangingPunct="1">
        <a:lnSpc>
          <a:spcPct val="80000"/>
        </a:lnSpc>
        <a:spcBef>
          <a:spcPct val="0"/>
        </a:spcBef>
        <a:spcAft>
          <a:spcPct val="0"/>
        </a:spcAft>
        <a:defRPr sz="2400" b="1" kern="1200" cap="all" spc="89" baseline="0">
          <a:solidFill>
            <a:schemeClr val="tx2">
              <a:lumMod val="60000"/>
              <a:lumOff val="40000"/>
            </a:schemeClr>
          </a:solidFill>
          <a:latin typeface="Century Gothic"/>
          <a:ea typeface="ＭＳ Ｐゴシック" charset="0"/>
          <a:cs typeface="Century Gothic"/>
        </a:defRPr>
      </a:lvl1pPr>
      <a:lvl2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2pPr>
      <a:lvl3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3pPr>
      <a:lvl4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4pPr>
      <a:lvl5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5pPr>
      <a:lvl6pPr marL="816422"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6pPr>
      <a:lvl7pPr marL="1632844"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7pPr>
      <a:lvl8pPr marL="2449266"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8pPr>
      <a:lvl9pPr marL="3265688"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9pPr>
    </p:titleStyle>
    <p:bodyStyle>
      <a:lvl1pPr marL="0" marR="0" indent="0" algn="l" defTabSz="816422" rtl="0" eaLnBrk="1" fontAlgn="auto" latinLnBrk="0" hangingPunct="1">
        <a:lnSpc>
          <a:spcPct val="100000"/>
        </a:lnSpc>
        <a:spcBef>
          <a:spcPct val="20000"/>
        </a:spcBef>
        <a:spcAft>
          <a:spcPts val="0"/>
        </a:spcAft>
        <a:buClrTx/>
        <a:buSzTx/>
        <a:buFontTx/>
        <a:buNone/>
        <a:tabLst/>
        <a:defRPr sz="3600" b="0" kern="120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bwMode="auto">
          <a:xfrm>
            <a:off x="893524" y="702118"/>
            <a:ext cx="701198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63284" tIns="0" rIns="0" bIns="130628" numCol="1" anchor="b" anchorCtr="0" compatLnSpc="1">
            <a:prstTxWarp prst="textNoShape">
              <a:avLst/>
            </a:prstTxWarp>
          </a:bodyPr>
          <a:lstStyle/>
          <a:p>
            <a:pPr lvl="0"/>
            <a:r>
              <a:rPr lang="en-US" dirty="0"/>
              <a:t>Headline</a:t>
            </a:r>
          </a:p>
        </p:txBody>
      </p:sp>
    </p:spTree>
    <p:extLst>
      <p:ext uri="{BB962C8B-B14F-4D97-AF65-F5344CB8AC3E}">
        <p14:creationId xmlns:p14="http://schemas.microsoft.com/office/powerpoint/2010/main" val="2100554708"/>
      </p:ext>
    </p:extLst>
  </p:cSld>
  <p:clrMap bg1="lt1" tx1="dk1" bg2="lt2" tx2="dk2" accent1="accent1" accent2="accent2" accent3="accent3" accent4="accent4" accent5="accent5" accent6="accent6" hlink="hlink" folHlink="folHlink"/>
  <p:sldLayoutIdLst>
    <p:sldLayoutId id="2147484180" r:id="rId1"/>
    <p:sldLayoutId id="2147484186" r:id="rId2"/>
    <p:sldLayoutId id="2147484183" r:id="rId3"/>
    <p:sldLayoutId id="2147484188" r:id="rId4"/>
    <p:sldLayoutId id="2147484193" r:id="rId5"/>
    <p:sldLayoutId id="2147484192" r:id="rId6"/>
    <p:sldLayoutId id="2147484189" r:id="rId7"/>
    <p:sldLayoutId id="2147484191" r:id="rId8"/>
    <p:sldLayoutId id="2147484195" r:id="rId9"/>
    <p:sldLayoutId id="2147484196" r:id="rId10"/>
    <p:sldLayoutId id="2147484194" r:id="rId11"/>
    <p:sldLayoutId id="2147484190" r:id="rId12"/>
    <p:sldLayoutId id="2147484187" r:id="rId13"/>
  </p:sldLayoutIdLst>
  <p:transition spd="med">
    <p:fade/>
  </p:transition>
  <p:hf hdr="0" dt="0"/>
  <p:txStyles>
    <p:titleStyle>
      <a:lvl1pPr algn="l" defTabSz="816422" rtl="0" eaLnBrk="1" fontAlgn="base" hangingPunct="1">
        <a:lnSpc>
          <a:spcPct val="80000"/>
        </a:lnSpc>
        <a:spcBef>
          <a:spcPct val="0"/>
        </a:spcBef>
        <a:spcAft>
          <a:spcPct val="0"/>
        </a:spcAft>
        <a:defRPr sz="2400" b="1" kern="1200" cap="all" spc="89" baseline="0">
          <a:solidFill>
            <a:schemeClr val="tx2">
              <a:lumMod val="60000"/>
              <a:lumOff val="40000"/>
            </a:schemeClr>
          </a:solidFill>
          <a:latin typeface="Century Gothic"/>
          <a:ea typeface="ＭＳ Ｐゴシック" charset="0"/>
          <a:cs typeface="Century Gothic"/>
        </a:defRPr>
      </a:lvl1pPr>
      <a:lvl2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2pPr>
      <a:lvl3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3pPr>
      <a:lvl4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4pPr>
      <a:lvl5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5pPr>
      <a:lvl6pPr marL="816422"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6pPr>
      <a:lvl7pPr marL="1632844"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7pPr>
      <a:lvl8pPr marL="2449266"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8pPr>
      <a:lvl9pPr marL="3265688"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9pPr>
    </p:titleStyle>
    <p:bodyStyle>
      <a:lvl1pPr marL="0" marR="0" indent="0" algn="l" defTabSz="816422" rtl="0" eaLnBrk="1" fontAlgn="auto" latinLnBrk="0" hangingPunct="1">
        <a:lnSpc>
          <a:spcPct val="100000"/>
        </a:lnSpc>
        <a:spcBef>
          <a:spcPct val="20000"/>
        </a:spcBef>
        <a:spcAft>
          <a:spcPts val="0"/>
        </a:spcAft>
        <a:buClrTx/>
        <a:buSzTx/>
        <a:buFontTx/>
        <a:buNone/>
        <a:tabLst/>
        <a:defRPr sz="3590" b="1" kern="1200" baseline="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436474"/>
      </p:ext>
    </p:extLst>
  </p:cSld>
  <p:clrMap bg1="lt1" tx1="dk1" bg2="lt2" tx2="dk2" accent1="accent1" accent2="accent2" accent3="accent3" accent4="accent4" accent5="accent5" accent6="accent6" hlink="hlink" folHlink="folHlink"/>
  <p:sldLayoutIdLst>
    <p:sldLayoutId id="2147484200" r:id="rId1"/>
  </p:sldLayoutIdLst>
  <p:transition spd="med">
    <p:fade/>
  </p:transition>
  <p:hf hdr="0" dt="0"/>
  <p:txStyles>
    <p:titleStyle>
      <a:lvl1pPr algn="l" defTabSz="816422" rtl="0" eaLnBrk="1" fontAlgn="base" hangingPunct="1">
        <a:lnSpc>
          <a:spcPct val="80000"/>
        </a:lnSpc>
        <a:spcBef>
          <a:spcPct val="0"/>
        </a:spcBef>
        <a:spcAft>
          <a:spcPct val="0"/>
        </a:spcAft>
        <a:defRPr sz="2400" b="1" kern="1200" cap="all" spc="89" baseline="0">
          <a:solidFill>
            <a:schemeClr val="tx2">
              <a:lumMod val="60000"/>
              <a:lumOff val="40000"/>
            </a:schemeClr>
          </a:solidFill>
          <a:latin typeface="Century Gothic"/>
          <a:ea typeface="ＭＳ Ｐゴシック" charset="0"/>
          <a:cs typeface="Century Gothic"/>
        </a:defRPr>
      </a:lvl1pPr>
      <a:lvl2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2pPr>
      <a:lvl3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3pPr>
      <a:lvl4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4pPr>
      <a:lvl5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5pPr>
      <a:lvl6pPr marL="816422"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6pPr>
      <a:lvl7pPr marL="1632844"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7pPr>
      <a:lvl8pPr marL="2449266"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8pPr>
      <a:lvl9pPr marL="3265688"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9pPr>
    </p:titleStyle>
    <p:bodyStyle>
      <a:lvl1pPr marL="0" marR="0" indent="0" algn="l" defTabSz="816422" rtl="0" eaLnBrk="1" fontAlgn="auto" latinLnBrk="0" hangingPunct="1">
        <a:lnSpc>
          <a:spcPct val="100000"/>
        </a:lnSpc>
        <a:spcBef>
          <a:spcPct val="20000"/>
        </a:spcBef>
        <a:spcAft>
          <a:spcPts val="0"/>
        </a:spcAft>
        <a:buClrTx/>
        <a:buSzTx/>
        <a:buFontTx/>
        <a:buNone/>
        <a:tabLst/>
        <a:defRPr sz="3600" b="0" kern="120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1192191" y="4375230"/>
            <a:ext cx="10000527"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Tree>
    <p:extLst>
      <p:ext uri="{BB962C8B-B14F-4D97-AF65-F5344CB8AC3E}">
        <p14:creationId xmlns:p14="http://schemas.microsoft.com/office/powerpoint/2010/main" val="3405362613"/>
      </p:ext>
    </p:extLst>
  </p:cSld>
  <p:clrMap bg1="lt1" tx1="dk1" bg2="lt2" tx2="dk2" accent1="accent1" accent2="accent2" accent3="accent3" accent4="accent4" accent5="accent5" accent6="accent6" hlink="hlink" folHlink="folHlink"/>
  <p:sldLayoutIdLst>
    <p:sldLayoutId id="2147484201" r:id="rId1"/>
  </p:sldLayoutIdLst>
  <p:transition spd="med">
    <p:fade/>
  </p:transition>
  <p:hf hdr="0" dt="0"/>
  <p:txStyles>
    <p:titleStyle>
      <a:lvl1pPr algn="l" defTabSz="816422" rtl="0" eaLnBrk="1" fontAlgn="base" hangingPunct="1">
        <a:lnSpc>
          <a:spcPct val="80000"/>
        </a:lnSpc>
        <a:spcBef>
          <a:spcPct val="0"/>
        </a:spcBef>
        <a:spcAft>
          <a:spcPct val="0"/>
        </a:spcAft>
        <a:defRPr sz="4600" b="1" kern="1200" spc="89">
          <a:solidFill>
            <a:schemeClr val="tx1"/>
          </a:solidFill>
          <a:latin typeface="Century Gothic"/>
          <a:ea typeface="ＭＳ Ｐゴシック" charset="0"/>
          <a:cs typeface="Century Gothic"/>
        </a:defRPr>
      </a:lvl1pPr>
      <a:lvl2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2pPr>
      <a:lvl3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3pPr>
      <a:lvl4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4pPr>
      <a:lvl5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5pPr>
      <a:lvl6pPr marL="816422"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6pPr>
      <a:lvl7pPr marL="1632844"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7pPr>
      <a:lvl8pPr marL="2449266"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8pPr>
      <a:lvl9pPr marL="3265688"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9pPr>
    </p:titleStyle>
    <p:bodyStyle>
      <a:lvl1pPr marL="612317" marR="0" indent="-612317" algn="l" defTabSz="816422" rtl="0" eaLnBrk="1" fontAlgn="auto" latinLnBrk="0" hangingPunct="1">
        <a:lnSpc>
          <a:spcPct val="100000"/>
        </a:lnSpc>
        <a:spcBef>
          <a:spcPct val="20000"/>
        </a:spcBef>
        <a:spcAft>
          <a:spcPts val="0"/>
        </a:spcAft>
        <a:buClrTx/>
        <a:buSzTx/>
        <a:buFont typeface="Arial"/>
        <a:buChar char="•"/>
        <a:tabLst/>
        <a:defRPr sz="3900" b="1" kern="1200">
          <a:solidFill>
            <a:schemeClr val="accent1"/>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omments" Target="../comments/comment2.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omments" Target="../comments/comment3.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89" y="2639801"/>
            <a:ext cx="10021055" cy="3016719"/>
          </a:xfrm>
        </p:spPr>
        <p:txBody>
          <a:bodyPr/>
          <a:lstStyle/>
          <a:p>
            <a:pPr>
              <a:lnSpc>
                <a:spcPct val="100000"/>
              </a:lnSpc>
            </a:pPr>
            <a:r>
              <a:rPr lang="en-US" sz="5400" kern="500" spc="-100" dirty="0" smtClean="0">
                <a:solidFill>
                  <a:schemeClr val="tx1"/>
                </a:solidFill>
              </a:rPr>
              <a:t>Our </a:t>
            </a:r>
            <a:r>
              <a:rPr lang="en-US" sz="5400" kern="500" spc="-100" dirty="0" err="1" smtClean="0">
                <a:solidFill>
                  <a:schemeClr val="tx1"/>
                </a:solidFill>
              </a:rPr>
              <a:t>ProPay</a:t>
            </a:r>
            <a:r>
              <a:rPr lang="en-US" sz="5400" kern="500" spc="-100" baseline="30000" dirty="0" smtClean="0">
                <a:solidFill>
                  <a:schemeClr val="tx1"/>
                </a:solidFill>
              </a:rPr>
              <a:t>®</a:t>
            </a:r>
            <a:r>
              <a:rPr lang="en-US" sz="5400" kern="500" spc="-100" dirty="0" smtClean="0">
                <a:solidFill>
                  <a:schemeClr val="tx1"/>
                </a:solidFill>
              </a:rPr>
              <a:t> </a:t>
            </a:r>
            <a:r>
              <a:rPr lang="en-US" sz="5400" kern="500" spc="-100" dirty="0" smtClean="0">
                <a:solidFill>
                  <a:schemeClr val="tx1"/>
                </a:solidFill>
              </a:rPr>
              <a:t>Payment Facilitation Programs</a:t>
            </a:r>
            <a:r>
              <a:rPr lang="en-US" sz="5900" kern="500" spc="-100" dirty="0">
                <a:solidFill>
                  <a:schemeClr val="tx1"/>
                </a:solidFill>
              </a:rPr>
              <a:t/>
            </a:r>
            <a:br>
              <a:rPr lang="en-US" sz="5900" kern="500" spc="-100" dirty="0">
                <a:solidFill>
                  <a:schemeClr val="tx1"/>
                </a:solidFill>
              </a:rPr>
            </a:br>
            <a:endParaRPr lang="en-US" sz="5900" dirty="0"/>
          </a:p>
        </p:txBody>
      </p:sp>
      <p:sp>
        <p:nvSpPr>
          <p:cNvPr id="6" name="TextBox 5"/>
          <p:cNvSpPr txBox="1"/>
          <p:nvPr/>
        </p:nvSpPr>
        <p:spPr>
          <a:xfrm>
            <a:off x="10399595" y="3480179"/>
            <a:ext cx="6496334" cy="2702258"/>
          </a:xfrm>
          <a:prstGeom prst="rect">
            <a:avLst/>
          </a:prstGeom>
        </p:spPr>
        <p:txBody>
          <a:bodyPr vert="horz" wrap="square" lIns="163284" tIns="81642" rIns="163284" bIns="81642" rtlCol="0">
            <a:noAutofit/>
          </a:bodyPr>
          <a:lstStyle/>
          <a:p>
            <a:endParaRPr lang="en-US" sz="2100" dirty="0">
              <a:solidFill>
                <a:schemeClr val="accent2"/>
              </a:solidFill>
            </a:endParaRPr>
          </a:p>
        </p:txBody>
      </p:sp>
    </p:spTree>
    <p:extLst>
      <p:ext uri="{BB962C8B-B14F-4D97-AF65-F5344CB8AC3E}">
        <p14:creationId xmlns:p14="http://schemas.microsoft.com/office/powerpoint/2010/main" val="5630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248" y="749518"/>
            <a:ext cx="7938801" cy="885825"/>
          </a:xfrm>
        </p:spPr>
        <p:txBody>
          <a:bodyPr/>
          <a:lstStyle/>
          <a:p>
            <a:r>
              <a:rPr lang="en-US" dirty="0"/>
              <a:t>Customer </a:t>
            </a:r>
            <a:r>
              <a:rPr lang="en-US" dirty="0" smtClean="0"/>
              <a:t>service </a:t>
            </a:r>
            <a:r>
              <a:rPr lang="en-US" dirty="0"/>
              <a:t>your way</a:t>
            </a:r>
            <a:br>
              <a:rPr lang="en-US" dirty="0"/>
            </a:br>
            <a:endParaRPr lang="en-US" baseline="30000" dirty="0"/>
          </a:p>
        </p:txBody>
      </p:sp>
      <p:sp>
        <p:nvSpPr>
          <p:cNvPr id="6" name="Text Placeholder 5"/>
          <p:cNvSpPr>
            <a:spLocks noGrp="1"/>
          </p:cNvSpPr>
          <p:nvPr>
            <p:ph type="body" sz="quarter" idx="12"/>
          </p:nvPr>
        </p:nvSpPr>
        <p:spPr>
          <a:xfrm>
            <a:off x="9831002" y="4320894"/>
            <a:ext cx="5157669" cy="5999921"/>
          </a:xfrm>
        </p:spPr>
        <p:txBody>
          <a:bodyPr/>
          <a:lstStyle/>
          <a:p>
            <a:pPr>
              <a:spcBef>
                <a:spcPts val="1200"/>
              </a:spcBef>
            </a:pPr>
            <a:endParaRPr lang="en-US" sz="4400" b="1" baseline="30000" dirty="0"/>
          </a:p>
          <a:p>
            <a:pPr>
              <a:spcBef>
                <a:spcPts val="1200"/>
              </a:spcBef>
            </a:pPr>
            <a:endParaRPr lang="en-US" sz="3600" baseline="30000" dirty="0"/>
          </a:p>
          <a:p>
            <a:pPr>
              <a:spcBef>
                <a:spcPts val="1200"/>
              </a:spcBef>
            </a:pPr>
            <a:r>
              <a:rPr lang="en-US" sz="6600" b="1" baseline="30000" dirty="0"/>
              <a:t>   </a:t>
            </a:r>
          </a:p>
        </p:txBody>
      </p:sp>
      <p:sp>
        <p:nvSpPr>
          <p:cNvPr id="41" name="TextBox 40"/>
          <p:cNvSpPr txBox="1"/>
          <p:nvPr/>
        </p:nvSpPr>
        <p:spPr>
          <a:xfrm>
            <a:off x="-274114" y="2151620"/>
            <a:ext cx="1828800" cy="1371600"/>
          </a:xfrm>
          <a:prstGeom prst="rect">
            <a:avLst/>
          </a:prstGeom>
        </p:spPr>
        <p:txBody>
          <a:bodyPr vert="horz" wrap="none" lIns="163284" tIns="81642" rIns="163284" bIns="81642" rtlCol="0">
            <a:noAutofit/>
          </a:bodyPr>
          <a:lstStyle/>
          <a:p>
            <a:endParaRPr lang="en-US" sz="2100" dirty="0">
              <a:solidFill>
                <a:srgbClr val="00A1AF"/>
              </a:solidFill>
            </a:endParaRPr>
          </a:p>
        </p:txBody>
      </p:sp>
      <p:sp>
        <p:nvSpPr>
          <p:cNvPr id="3" name="Text Placeholder 2"/>
          <p:cNvSpPr>
            <a:spLocks noGrp="1"/>
          </p:cNvSpPr>
          <p:nvPr>
            <p:ph type="body" sz="quarter" idx="10"/>
          </p:nvPr>
        </p:nvSpPr>
        <p:spPr>
          <a:xfrm>
            <a:off x="9362676" y="1814539"/>
            <a:ext cx="7938801" cy="1213288"/>
          </a:xfrm>
        </p:spPr>
        <p:txBody>
          <a:bodyPr/>
          <a:lstStyle/>
          <a:p>
            <a:pPr>
              <a:lnSpc>
                <a:spcPct val="120000"/>
              </a:lnSpc>
            </a:pPr>
            <a:r>
              <a:rPr lang="en-US" sz="3200" b="1" dirty="0"/>
              <a:t>Manage customer service yourself or leave it up to TSYS.</a:t>
            </a:r>
          </a:p>
          <a:p>
            <a:pPr>
              <a:lnSpc>
                <a:spcPct val="120000"/>
              </a:lnSpc>
            </a:pPr>
            <a:endParaRPr lang="en-US" sz="3200" b="1" dirty="0"/>
          </a:p>
          <a:p>
            <a:pPr>
              <a:lnSpc>
                <a:spcPct val="120000"/>
              </a:lnSpc>
            </a:pPr>
            <a:r>
              <a:rPr lang="en-US" dirty="0"/>
              <a:t/>
            </a:r>
            <a:br>
              <a:rPr lang="en-US" dirty="0"/>
            </a:br>
            <a:endParaRPr lang="en-US" sz="4000" dirty="0"/>
          </a:p>
          <a:p>
            <a:pPr>
              <a:lnSpc>
                <a:spcPct val="120000"/>
              </a:lnSpc>
            </a:pPr>
            <a:endParaRPr lang="en-US" sz="2800" dirty="0"/>
          </a:p>
        </p:txBody>
      </p:sp>
      <p:sp>
        <p:nvSpPr>
          <p:cNvPr id="4" name="TextBox 3"/>
          <p:cNvSpPr txBox="1"/>
          <p:nvPr/>
        </p:nvSpPr>
        <p:spPr>
          <a:xfrm>
            <a:off x="16391467" y="7770268"/>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
        <p:nvSpPr>
          <p:cNvPr id="8" name="Text Placeholder 9">
            <a:extLst>
              <a:ext uri="{FF2B5EF4-FFF2-40B4-BE49-F238E27FC236}">
                <a16:creationId xmlns:a16="http://schemas.microsoft.com/office/drawing/2014/main" xmlns="" id="{6CCDEF19-4133-4BDA-8E91-699068D40FFA}"/>
              </a:ext>
            </a:extLst>
          </p:cNvPr>
          <p:cNvSpPr txBox="1">
            <a:spLocks/>
          </p:cNvSpPr>
          <p:nvPr/>
        </p:nvSpPr>
        <p:spPr>
          <a:xfrm>
            <a:off x="9367051" y="4320894"/>
            <a:ext cx="8487803" cy="1273722"/>
          </a:xfrm>
          <a:prstGeom prst="rect">
            <a:avLst/>
          </a:prstGeom>
        </p:spPr>
        <p:txBody>
          <a:bodyPr/>
          <a:lstStyle>
            <a:lvl1pPr marL="0" marR="0" indent="0" algn="l" defTabSz="816422" rtl="0" eaLnBrk="1" fontAlgn="auto" latinLnBrk="0" hangingPunct="1">
              <a:lnSpc>
                <a:spcPct val="100000"/>
              </a:lnSpc>
              <a:spcBef>
                <a:spcPct val="20000"/>
              </a:spcBef>
              <a:spcAft>
                <a:spcPts val="0"/>
              </a:spcAft>
              <a:buClrTx/>
              <a:buSzTx/>
              <a:buFontTx/>
              <a:buNone/>
              <a:tabLst/>
              <a:defRPr sz="3600" b="0" kern="120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spcBef>
                <a:spcPts val="0"/>
              </a:spcBef>
            </a:pPr>
            <a:r>
              <a:rPr lang="en-US" sz="2800" dirty="0">
                <a:solidFill>
                  <a:schemeClr val="tx2"/>
                </a:solidFill>
              </a:rPr>
              <a:t>We’ll manage your cardholder calls, or your team can  handle them.</a:t>
            </a:r>
          </a:p>
          <a:p>
            <a:pPr>
              <a:spcBef>
                <a:spcPts val="0"/>
              </a:spcBef>
            </a:pPr>
            <a:endParaRPr lang="en-US" sz="2800" dirty="0"/>
          </a:p>
        </p:txBody>
      </p:sp>
      <p:sp>
        <p:nvSpPr>
          <p:cNvPr id="9" name="Text Placeholder 9">
            <a:extLst>
              <a:ext uri="{FF2B5EF4-FFF2-40B4-BE49-F238E27FC236}">
                <a16:creationId xmlns:a16="http://schemas.microsoft.com/office/drawing/2014/main" xmlns="" id="{C1A56202-5EB0-4655-A5F1-87A72A75FEEF}"/>
              </a:ext>
            </a:extLst>
          </p:cNvPr>
          <p:cNvSpPr txBox="1">
            <a:spLocks/>
          </p:cNvSpPr>
          <p:nvPr/>
        </p:nvSpPr>
        <p:spPr>
          <a:xfrm>
            <a:off x="9362676" y="6079318"/>
            <a:ext cx="8487802" cy="1716505"/>
          </a:xfrm>
          <a:prstGeom prst="rect">
            <a:avLst/>
          </a:prstGeom>
        </p:spPr>
        <p:txBody>
          <a:bodyPr/>
          <a:lstStyle>
            <a:lvl1pPr marL="0" marR="0" indent="0" algn="l" defTabSz="816422" rtl="0" eaLnBrk="1" fontAlgn="auto" latinLnBrk="0" hangingPunct="1">
              <a:lnSpc>
                <a:spcPct val="100000"/>
              </a:lnSpc>
              <a:spcBef>
                <a:spcPct val="20000"/>
              </a:spcBef>
              <a:spcAft>
                <a:spcPts val="0"/>
              </a:spcAft>
              <a:buClrTx/>
              <a:buSzTx/>
              <a:buFontTx/>
              <a:buNone/>
              <a:tabLst/>
              <a:defRPr sz="3600" b="0" kern="120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r>
              <a:rPr lang="en-US" sz="2800" dirty="0">
                <a:solidFill>
                  <a:schemeClr val="tx2"/>
                </a:solidFill>
              </a:rPr>
              <a:t>Our experts can help with customer concerns, including chargebacks and settlements.</a:t>
            </a:r>
          </a:p>
        </p:txBody>
      </p:sp>
      <p:pic>
        <p:nvPicPr>
          <p:cNvPr id="12" name="Picture Placeholder 11" descr="Two people sitting at a table&#10;&#10;Description automatically generated">
            <a:extLst>
              <a:ext uri="{FF2B5EF4-FFF2-40B4-BE49-F238E27FC236}">
                <a16:creationId xmlns:a16="http://schemas.microsoft.com/office/drawing/2014/main" xmlns="" id="{1F35E969-DBB2-4E60-B5F7-7B00A5789359}"/>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229" b="-819"/>
          <a:stretch/>
        </p:blipFill>
        <p:spPr>
          <a:xfrm>
            <a:off x="-62337" y="-51109"/>
            <a:ext cx="8553846" cy="10424160"/>
          </a:xfrm>
          <a:prstGeom prst="rect">
            <a:avLst/>
          </a:prstGeom>
        </p:spPr>
      </p:pic>
      <p:sp>
        <p:nvSpPr>
          <p:cNvPr id="10" name="Slide Number Placeholder 1"/>
          <p:cNvSpPr txBox="1">
            <a:spLocks/>
          </p:cNvSpPr>
          <p:nvPr/>
        </p:nvSpPr>
        <p:spPr>
          <a:xfrm>
            <a:off x="17457358" y="9552624"/>
            <a:ext cx="872748"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10</a:t>
            </a:fld>
            <a:endParaRPr lang="en-US" sz="1200" dirty="0"/>
          </a:p>
        </p:txBody>
      </p:sp>
      <p:sp>
        <p:nvSpPr>
          <p:cNvPr id="11" name="Footer Placeholder 2"/>
          <p:cNvSpPr txBox="1">
            <a:spLocks/>
          </p:cNvSpPr>
          <p:nvPr/>
        </p:nvSpPr>
        <p:spPr>
          <a:xfrm>
            <a:off x="9444679" y="9502616"/>
            <a:ext cx="714886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347615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Simplified billing &amp; reporting</a:t>
            </a:r>
            <a:endParaRPr lang="en-US" sz="3600" b="0" dirty="0"/>
          </a:p>
        </p:txBody>
      </p:sp>
      <p:pic>
        <p:nvPicPr>
          <p:cNvPr id="6" name="Picture Placeholder 5"/>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7910283" y="0"/>
            <a:ext cx="10537372" cy="10287000"/>
          </a:xfrm>
        </p:spPr>
      </p:pic>
      <p:sp>
        <p:nvSpPr>
          <p:cNvPr id="58" name="Text Placeholder 57"/>
          <p:cNvSpPr>
            <a:spLocks noGrp="1"/>
          </p:cNvSpPr>
          <p:nvPr>
            <p:ph type="body" sz="quarter" idx="10"/>
          </p:nvPr>
        </p:nvSpPr>
        <p:spPr>
          <a:xfrm>
            <a:off x="893803" y="1771651"/>
            <a:ext cx="7011987" cy="1633701"/>
          </a:xfrm>
          <a:prstGeom prst="rect">
            <a:avLst/>
          </a:prstGeom>
        </p:spPr>
        <p:txBody>
          <a:bodyPr/>
          <a:lstStyle/>
          <a:p>
            <a:r>
              <a:rPr lang="en-US" sz="3200" b="1" dirty="0"/>
              <a:t>We can take the complexity </a:t>
            </a:r>
            <a:br>
              <a:rPr lang="en-US" sz="3200" b="1" dirty="0"/>
            </a:br>
            <a:r>
              <a:rPr lang="en-US" sz="3200" b="1" dirty="0"/>
              <a:t>out of billing, too.</a:t>
            </a:r>
          </a:p>
          <a:p>
            <a:endParaRPr lang="en-US" sz="3200" dirty="0">
              <a:solidFill>
                <a:schemeClr val="tx2"/>
              </a:solidFill>
            </a:endParaRPr>
          </a:p>
          <a:p>
            <a:endParaRPr lang="en-US" sz="3200" dirty="0">
              <a:solidFill>
                <a:schemeClr val="tx2"/>
              </a:solidFill>
            </a:endParaRPr>
          </a:p>
        </p:txBody>
      </p:sp>
      <p:sp>
        <p:nvSpPr>
          <p:cNvPr id="5" name="TextBox 4"/>
          <p:cNvSpPr txBox="1"/>
          <p:nvPr/>
        </p:nvSpPr>
        <p:spPr>
          <a:xfrm>
            <a:off x="889310" y="2852966"/>
            <a:ext cx="6239747" cy="6210823"/>
          </a:xfrm>
          <a:prstGeom prst="rect">
            <a:avLst/>
          </a:prstGeom>
        </p:spPr>
        <p:txBody>
          <a:bodyPr vert="horz" wrap="square" lIns="91440" tIns="45720" rIns="91440" bIns="45720" rtlCol="0">
            <a:noAutofit/>
          </a:bodyPr>
          <a:lstStyle/>
          <a:p>
            <a:pPr marL="457200" indent="-457200">
              <a:lnSpc>
                <a:spcPct val="120000"/>
              </a:lnSpc>
              <a:buFontTx/>
              <a:buChar char="-"/>
            </a:pPr>
            <a:endParaRPr lang="en-US" sz="2800" dirty="0">
              <a:solidFill>
                <a:schemeClr val="tx2"/>
              </a:solidFill>
              <a:latin typeface="Century Gothic"/>
              <a:cs typeface="Century Gothic"/>
            </a:endParaRPr>
          </a:p>
          <a:p>
            <a:pPr>
              <a:lnSpc>
                <a:spcPct val="120000"/>
              </a:lnSpc>
            </a:pPr>
            <a:r>
              <a:rPr lang="en-US" sz="2800" dirty="0">
                <a:solidFill>
                  <a:schemeClr val="tx2"/>
                </a:solidFill>
                <a:latin typeface="Century Gothic"/>
                <a:cs typeface="Century Gothic"/>
              </a:rPr>
              <a:t>Collect fees and </a:t>
            </a:r>
            <a:r>
              <a:rPr lang="en-US" sz="2800" dirty="0" smtClean="0">
                <a:solidFill>
                  <a:schemeClr val="tx2"/>
                </a:solidFill>
                <a:latin typeface="Century Gothic"/>
                <a:cs typeface="Century Gothic"/>
              </a:rPr>
              <a:t>direct payments</a:t>
            </a:r>
            <a:r>
              <a:rPr lang="en-US" sz="2800" dirty="0">
                <a:solidFill>
                  <a:schemeClr val="tx2"/>
                </a:solidFill>
                <a:latin typeface="Century Gothic"/>
                <a:cs typeface="Century Gothic"/>
              </a:rPr>
              <a:t/>
            </a:r>
            <a:br>
              <a:rPr lang="en-US" sz="2800" dirty="0">
                <a:solidFill>
                  <a:schemeClr val="tx2"/>
                </a:solidFill>
                <a:latin typeface="Century Gothic"/>
                <a:cs typeface="Century Gothic"/>
              </a:rPr>
            </a:br>
            <a:r>
              <a:rPr lang="en-US" sz="2800" dirty="0">
                <a:solidFill>
                  <a:schemeClr val="tx2"/>
                </a:solidFill>
                <a:latin typeface="Century Gothic"/>
                <a:cs typeface="Century Gothic"/>
              </a:rPr>
              <a:t/>
            </a:r>
            <a:br>
              <a:rPr lang="en-US" sz="2800" dirty="0">
                <a:solidFill>
                  <a:schemeClr val="tx2"/>
                </a:solidFill>
                <a:latin typeface="Century Gothic"/>
                <a:cs typeface="Century Gothic"/>
              </a:rPr>
            </a:br>
            <a:r>
              <a:rPr lang="en-US" sz="2800" dirty="0">
                <a:solidFill>
                  <a:schemeClr val="tx2"/>
                </a:solidFill>
                <a:latin typeface="Century Gothic"/>
                <a:cs typeface="Century Gothic"/>
              </a:rPr>
              <a:t>Provide a monthly summary of transactional data</a:t>
            </a:r>
          </a:p>
          <a:p>
            <a:pPr>
              <a:lnSpc>
                <a:spcPct val="120000"/>
              </a:lnSpc>
            </a:pPr>
            <a:r>
              <a:rPr lang="en-US" sz="2600" dirty="0">
                <a:solidFill>
                  <a:schemeClr val="tx2"/>
                </a:solidFill>
                <a:latin typeface="Century Gothic"/>
                <a:cs typeface="Century Gothic"/>
              </a:rPr>
              <a:t> </a:t>
            </a:r>
          </a:p>
        </p:txBody>
      </p:sp>
      <p:sp>
        <p:nvSpPr>
          <p:cNvPr id="9" name="Slide Number Placeholder 1"/>
          <p:cNvSpPr txBox="1">
            <a:spLocks/>
          </p:cNvSpPr>
          <p:nvPr/>
        </p:nvSpPr>
        <p:spPr>
          <a:xfrm>
            <a:off x="692364" y="9684545"/>
            <a:ext cx="80716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11</a:t>
            </a:fld>
            <a:endParaRPr lang="en-US" sz="1200" dirty="0"/>
          </a:p>
        </p:txBody>
      </p:sp>
      <p:sp>
        <p:nvSpPr>
          <p:cNvPr id="10" name="Footer Placeholder 2"/>
          <p:cNvSpPr txBox="1">
            <a:spLocks/>
          </p:cNvSpPr>
          <p:nvPr/>
        </p:nvSpPr>
        <p:spPr>
          <a:xfrm>
            <a:off x="1709385" y="9604535"/>
            <a:ext cx="604015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40823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9BE6975-57E8-443C-8758-E12043422EFE}"/>
              </a:ext>
            </a:extLst>
          </p:cNvPr>
          <p:cNvSpPr>
            <a:spLocks noGrp="1"/>
          </p:cNvSpPr>
          <p:nvPr>
            <p:ph type="title"/>
          </p:nvPr>
        </p:nvSpPr>
        <p:spPr/>
        <p:txBody>
          <a:bodyPr/>
          <a:lstStyle/>
          <a:p>
            <a:r>
              <a:rPr lang="en-US" dirty="0"/>
              <a:t>Flexible funding</a:t>
            </a:r>
          </a:p>
        </p:txBody>
      </p:sp>
      <p:sp>
        <p:nvSpPr>
          <p:cNvPr id="7" name="Text Placeholder 6">
            <a:extLst>
              <a:ext uri="{FF2B5EF4-FFF2-40B4-BE49-F238E27FC236}">
                <a16:creationId xmlns:a16="http://schemas.microsoft.com/office/drawing/2014/main" xmlns="" id="{03358B64-B217-4E03-8FB1-D965B95323A5}"/>
              </a:ext>
            </a:extLst>
          </p:cNvPr>
          <p:cNvSpPr>
            <a:spLocks noGrp="1"/>
          </p:cNvSpPr>
          <p:nvPr>
            <p:ph type="body" sz="quarter" idx="10"/>
          </p:nvPr>
        </p:nvSpPr>
        <p:spPr>
          <a:xfrm>
            <a:off x="893803" y="1771651"/>
            <a:ext cx="7011987" cy="1794509"/>
          </a:xfrm>
        </p:spPr>
        <p:txBody>
          <a:bodyPr/>
          <a:lstStyle/>
          <a:p>
            <a:r>
              <a:rPr lang="en-US" sz="3200" b="1" dirty="0"/>
              <a:t>Our programs adapt to the way you do business. </a:t>
            </a:r>
          </a:p>
          <a:p>
            <a:endParaRPr lang="en-US" dirty="0"/>
          </a:p>
        </p:txBody>
      </p:sp>
      <p:sp>
        <p:nvSpPr>
          <p:cNvPr id="8" name="Text Placeholder 7">
            <a:extLst>
              <a:ext uri="{FF2B5EF4-FFF2-40B4-BE49-F238E27FC236}">
                <a16:creationId xmlns:a16="http://schemas.microsoft.com/office/drawing/2014/main" xmlns="" id="{932CBEE2-661C-4D4C-998E-62E53808D75E}"/>
              </a:ext>
            </a:extLst>
          </p:cNvPr>
          <p:cNvSpPr>
            <a:spLocks noGrp="1"/>
          </p:cNvSpPr>
          <p:nvPr>
            <p:ph type="body" sz="quarter" idx="12"/>
          </p:nvPr>
        </p:nvSpPr>
        <p:spPr>
          <a:xfrm>
            <a:off x="844791" y="3947095"/>
            <a:ext cx="7011987" cy="1577340"/>
          </a:xfrm>
        </p:spPr>
        <p:txBody>
          <a:bodyPr/>
          <a:lstStyle/>
          <a:p>
            <a:pPr>
              <a:lnSpc>
                <a:spcPct val="150000"/>
              </a:lnSpc>
            </a:pPr>
            <a:r>
              <a:rPr lang="en-US" sz="2800" dirty="0">
                <a:solidFill>
                  <a:srgbClr val="514C48">
                    <a:lumMod val="75000"/>
                  </a:srgbClr>
                </a:solidFill>
              </a:rPr>
              <a:t>Set disbursements to automatically </a:t>
            </a:r>
            <a:br>
              <a:rPr lang="en-US" sz="2800" dirty="0">
                <a:solidFill>
                  <a:srgbClr val="514C48">
                    <a:lumMod val="75000"/>
                  </a:srgbClr>
                </a:solidFill>
              </a:rPr>
            </a:br>
            <a:r>
              <a:rPr lang="en-US" sz="2800" dirty="0">
                <a:solidFill>
                  <a:srgbClr val="514C48">
                    <a:lumMod val="75000"/>
                  </a:srgbClr>
                </a:solidFill>
              </a:rPr>
              <a:t>deliver from each day’s card activity.</a:t>
            </a:r>
          </a:p>
          <a:p>
            <a:endParaRPr lang="en-US" dirty="0"/>
          </a:p>
        </p:txBody>
      </p:sp>
      <p:pic>
        <p:nvPicPr>
          <p:cNvPr id="9" name="Picture Placeholder 2">
            <a:extLst>
              <a:ext uri="{FF2B5EF4-FFF2-40B4-BE49-F238E27FC236}">
                <a16:creationId xmlns:a16="http://schemas.microsoft.com/office/drawing/2014/main" xmlns="" id="{5446A27D-8576-44F3-92D4-F8568F3634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6"/>
          <a:stretch/>
        </p:blipFill>
        <p:spPr>
          <a:xfrm>
            <a:off x="8505370" y="0"/>
            <a:ext cx="9824037" cy="10330542"/>
          </a:xfrm>
          <a:prstGeom prst="rect">
            <a:avLst/>
          </a:prstGeom>
        </p:spPr>
      </p:pic>
      <p:sp>
        <p:nvSpPr>
          <p:cNvPr id="16" name="TextBox 15">
            <a:extLst>
              <a:ext uri="{FF2B5EF4-FFF2-40B4-BE49-F238E27FC236}">
                <a16:creationId xmlns:a16="http://schemas.microsoft.com/office/drawing/2014/main" xmlns="" id="{283D4F76-FE41-4379-A17A-A6EB9EE12CDD}"/>
              </a:ext>
            </a:extLst>
          </p:cNvPr>
          <p:cNvSpPr txBox="1"/>
          <p:nvPr/>
        </p:nvSpPr>
        <p:spPr>
          <a:xfrm>
            <a:off x="1481328" y="5724144"/>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sp>
        <p:nvSpPr>
          <p:cNvPr id="17" name="TextBox 16">
            <a:extLst>
              <a:ext uri="{FF2B5EF4-FFF2-40B4-BE49-F238E27FC236}">
                <a16:creationId xmlns:a16="http://schemas.microsoft.com/office/drawing/2014/main" xmlns="" id="{C3EF6E4D-C9F6-47A4-B156-805A3E852B4B}"/>
              </a:ext>
            </a:extLst>
          </p:cNvPr>
          <p:cNvSpPr txBox="1"/>
          <p:nvPr/>
        </p:nvSpPr>
        <p:spPr>
          <a:xfrm>
            <a:off x="893803" y="5925312"/>
            <a:ext cx="6983570" cy="1993392"/>
          </a:xfrm>
          <a:prstGeom prst="rect">
            <a:avLst/>
          </a:prstGeom>
        </p:spPr>
        <p:txBody>
          <a:bodyPr vert="horz" wrap="square" lIns="91440" tIns="45720" rIns="91440" bIns="45720" rtlCol="0">
            <a:noAutofit/>
          </a:bodyPr>
          <a:lstStyle/>
          <a:p>
            <a:pPr lvl="0" fontAlgn="auto">
              <a:lnSpc>
                <a:spcPct val="150000"/>
              </a:lnSpc>
              <a:spcBef>
                <a:spcPts val="600"/>
              </a:spcBef>
              <a:spcAft>
                <a:spcPts val="0"/>
              </a:spcAft>
            </a:pPr>
            <a:r>
              <a:rPr lang="en-US" sz="2800" dirty="0">
                <a:solidFill>
                  <a:srgbClr val="514C48">
                    <a:lumMod val="75000"/>
                  </a:srgbClr>
                </a:solidFill>
                <a:latin typeface="Century Gothic"/>
                <a:cs typeface="+mn-cs"/>
              </a:rPr>
              <a:t>Or, use APIs for more </a:t>
            </a:r>
            <a:r>
              <a:rPr lang="en-US" sz="2800" dirty="0" smtClean="0">
                <a:solidFill>
                  <a:srgbClr val="514C48">
                    <a:lumMod val="75000"/>
                  </a:srgbClr>
                </a:solidFill>
                <a:latin typeface="Century Gothic"/>
                <a:cs typeface="+mn-cs"/>
              </a:rPr>
              <a:t>ways to customize the </a:t>
            </a:r>
            <a:r>
              <a:rPr lang="en-US" sz="2800" dirty="0">
                <a:solidFill>
                  <a:srgbClr val="514C48">
                    <a:lumMod val="75000"/>
                  </a:srgbClr>
                </a:solidFill>
                <a:latin typeface="Century Gothic"/>
                <a:cs typeface="+mn-cs"/>
              </a:rPr>
              <a:t>funding process.</a:t>
            </a:r>
          </a:p>
        </p:txBody>
      </p:sp>
      <p:sp>
        <p:nvSpPr>
          <p:cNvPr id="12" name="Slide Number Placeholder 1"/>
          <p:cNvSpPr txBox="1">
            <a:spLocks/>
          </p:cNvSpPr>
          <p:nvPr/>
        </p:nvSpPr>
        <p:spPr>
          <a:xfrm>
            <a:off x="692364" y="9684545"/>
            <a:ext cx="80716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12</a:t>
            </a:fld>
            <a:endParaRPr lang="en-US" sz="1200" dirty="0"/>
          </a:p>
        </p:txBody>
      </p:sp>
      <p:sp>
        <p:nvSpPr>
          <p:cNvPr id="13" name="Footer Placeholder 2"/>
          <p:cNvSpPr txBox="1">
            <a:spLocks/>
          </p:cNvSpPr>
          <p:nvPr/>
        </p:nvSpPr>
        <p:spPr>
          <a:xfrm>
            <a:off x="1709385" y="9604535"/>
            <a:ext cx="604015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30887233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78201" y="702118"/>
            <a:ext cx="7011985" cy="885825"/>
          </a:xfrm>
        </p:spPr>
        <p:txBody>
          <a:bodyPr/>
          <a:lstStyle/>
          <a:p>
            <a:r>
              <a:rPr lang="en-US" dirty="0"/>
              <a:t>Revenue sharing</a:t>
            </a:r>
          </a:p>
        </p:txBody>
      </p:sp>
      <p:pic>
        <p:nvPicPr>
          <p:cNvPr id="4" name="Picture Placeholder 3"/>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9466730" cy="10287000"/>
          </a:xfrm>
        </p:spPr>
      </p:pic>
      <p:sp>
        <p:nvSpPr>
          <p:cNvPr id="5" name="Text Placeholder 4"/>
          <p:cNvSpPr>
            <a:spLocks noGrp="1"/>
          </p:cNvSpPr>
          <p:nvPr>
            <p:ph type="body" sz="quarter" idx="10"/>
          </p:nvPr>
        </p:nvSpPr>
        <p:spPr>
          <a:xfrm>
            <a:off x="10206616" y="1938173"/>
            <a:ext cx="7011987" cy="1902307"/>
          </a:xfrm>
        </p:spPr>
        <p:txBody>
          <a:bodyPr lIns="91440" tIns="0" rIns="91440" bIns="0" anchor="t" anchorCtr="0"/>
          <a:lstStyle/>
          <a:p>
            <a:pPr>
              <a:lnSpc>
                <a:spcPct val="120000"/>
              </a:lnSpc>
            </a:pPr>
            <a:r>
              <a:rPr lang="en-US" sz="3200" b="1" dirty="0">
                <a:latin typeface="Century Gothic" panose="020B0502020202020204" pitchFamily="34" charset="0"/>
              </a:rPr>
              <a:t>Our programs include revenue sharing to provide you with an easy way to grow your business</a:t>
            </a:r>
            <a:r>
              <a:rPr lang="en-US" sz="3200" dirty="0">
                <a:latin typeface="Century Gothic" panose="020B0502020202020204" pitchFamily="34" charset="0"/>
              </a:rPr>
              <a:t>.</a:t>
            </a:r>
          </a:p>
        </p:txBody>
      </p:sp>
      <p:sp>
        <p:nvSpPr>
          <p:cNvPr id="6" name="Slide Number Placeholder 1"/>
          <p:cNvSpPr txBox="1">
            <a:spLocks/>
          </p:cNvSpPr>
          <p:nvPr/>
        </p:nvSpPr>
        <p:spPr>
          <a:xfrm>
            <a:off x="17457358" y="9552624"/>
            <a:ext cx="872748"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13</a:t>
            </a:fld>
            <a:endParaRPr lang="en-US" sz="1200" dirty="0"/>
          </a:p>
        </p:txBody>
      </p:sp>
      <p:sp>
        <p:nvSpPr>
          <p:cNvPr id="7" name="Footer Placeholder 2"/>
          <p:cNvSpPr txBox="1">
            <a:spLocks/>
          </p:cNvSpPr>
          <p:nvPr/>
        </p:nvSpPr>
        <p:spPr>
          <a:xfrm>
            <a:off x="9867589" y="9502616"/>
            <a:ext cx="714886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14923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5388" y="621199"/>
            <a:ext cx="7011985" cy="885825"/>
          </a:xfrm>
        </p:spPr>
        <p:txBody>
          <a:bodyPr/>
          <a:lstStyle/>
          <a:p>
            <a:r>
              <a:rPr lang="en-US" dirty="0"/>
              <a:t>Value-added services</a:t>
            </a:r>
          </a:p>
        </p:txBody>
      </p:sp>
      <p:sp>
        <p:nvSpPr>
          <p:cNvPr id="10" name="Text Placeholder 5">
            <a:extLst>
              <a:ext uri="{FF2B5EF4-FFF2-40B4-BE49-F238E27FC236}">
                <a16:creationId xmlns:a16="http://schemas.microsoft.com/office/drawing/2014/main" xmlns="" id="{4652DC6E-7998-2643-9502-C20EFC75D9F3}"/>
              </a:ext>
            </a:extLst>
          </p:cNvPr>
          <p:cNvSpPr>
            <a:spLocks noGrp="1"/>
          </p:cNvSpPr>
          <p:nvPr>
            <p:ph type="body" sz="quarter" idx="10"/>
          </p:nvPr>
        </p:nvSpPr>
        <p:spPr>
          <a:xfrm>
            <a:off x="893803" y="1771650"/>
            <a:ext cx="7464650" cy="5926321"/>
          </a:xfrm>
        </p:spPr>
        <p:txBody>
          <a:bodyPr/>
          <a:lstStyle/>
          <a:p>
            <a:pPr>
              <a:lnSpc>
                <a:spcPct val="120000"/>
              </a:lnSpc>
            </a:pPr>
            <a:r>
              <a:rPr lang="en-US" sz="2800" b="1" dirty="0"/>
              <a:t>Using our split-payments feature, software and SaaS providers can collect fees due at the time of transaction.</a:t>
            </a:r>
          </a:p>
          <a:p>
            <a:pPr>
              <a:lnSpc>
                <a:spcPct val="120000"/>
              </a:lnSpc>
            </a:pPr>
            <a:endParaRPr lang="en-US" sz="2800" b="1" dirty="0"/>
          </a:p>
          <a:p>
            <a:pPr>
              <a:lnSpc>
                <a:spcPct val="120000"/>
              </a:lnSpc>
            </a:pPr>
            <a:r>
              <a:rPr lang="en-US" sz="2800" b="1" dirty="0"/>
              <a:t>Our disbursement capabilities also make it easy to pay commissions to third parties. </a:t>
            </a:r>
          </a:p>
        </p:txBody>
      </p:sp>
      <p:pic>
        <p:nvPicPr>
          <p:cNvPr id="11" name="Picture 10">
            <a:extLst>
              <a:ext uri="{FF2B5EF4-FFF2-40B4-BE49-F238E27FC236}">
                <a16:creationId xmlns:a16="http://schemas.microsoft.com/office/drawing/2014/main" xmlns="" id="{2E2E46E5-2DB8-814D-B3A6-C751994EA3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13256" y="0"/>
            <a:ext cx="8374744" cy="10287000"/>
          </a:xfrm>
          <a:prstGeom prst="rect">
            <a:avLst/>
          </a:prstGeom>
        </p:spPr>
      </p:pic>
      <p:sp>
        <p:nvSpPr>
          <p:cNvPr id="6" name="Slide Number Placeholder 1"/>
          <p:cNvSpPr txBox="1">
            <a:spLocks/>
          </p:cNvSpPr>
          <p:nvPr/>
        </p:nvSpPr>
        <p:spPr>
          <a:xfrm>
            <a:off x="692364" y="9684545"/>
            <a:ext cx="80716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14</a:t>
            </a:fld>
            <a:endParaRPr lang="en-US" sz="1200" dirty="0"/>
          </a:p>
        </p:txBody>
      </p:sp>
      <p:sp>
        <p:nvSpPr>
          <p:cNvPr id="7" name="Footer Placeholder 2"/>
          <p:cNvSpPr txBox="1">
            <a:spLocks/>
          </p:cNvSpPr>
          <p:nvPr/>
        </p:nvSpPr>
        <p:spPr>
          <a:xfrm>
            <a:off x="1709385" y="9604535"/>
            <a:ext cx="793753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solidFill>
                  <a:srgbClr val="00406E"/>
                </a:solidFill>
                <a:latin typeface="Century Gothic" panose="020B0502020202020204" pitchFamily="34" charset="0"/>
              </a:rPr>
              <a:t>©2019 Total System Services, </a:t>
            </a:r>
            <a:r>
              <a:rPr lang="en-US" sz="1000" dirty="0" smtClean="0">
                <a:solidFill>
                  <a:srgbClr val="00406E"/>
                </a:solidFill>
                <a:latin typeface="Century Gothic" panose="020B0502020202020204" pitchFamily="34" charset="0"/>
              </a:rPr>
              <a:t>Inc.</a:t>
            </a:r>
            <a:r>
              <a:rPr lang="en-US" sz="1000" baseline="30000" dirty="0">
                <a:latin typeface="Century Gothic" charset="0"/>
                <a:ea typeface="Century Gothic" charset="0"/>
                <a:cs typeface="Century Gothic" charset="0"/>
              </a:rPr>
              <a:t> </a:t>
            </a:r>
            <a:r>
              <a:rPr lang="en-US" sz="1000" baseline="30000" dirty="0" smtClean="0">
                <a:latin typeface="Century Gothic" charset="0"/>
                <a:ea typeface="Century Gothic" charset="0"/>
                <a:cs typeface="Century Gothic" charset="0"/>
              </a:rPr>
              <a:t>® </a:t>
            </a:r>
            <a:r>
              <a:rPr lang="en-US" sz="1000" baseline="30000" dirty="0" smtClean="0">
                <a:solidFill>
                  <a:schemeClr val="bg1"/>
                </a:solidFill>
                <a:latin typeface="Century Gothic" panose="020B0502020202020204" pitchFamily="34" charset="0"/>
              </a:rPr>
              <a:t> </a:t>
            </a:r>
            <a:r>
              <a:rPr lang="en-US" sz="1000" dirty="0" err="1" smtClean="0">
                <a:solidFill>
                  <a:srgbClr val="00406E"/>
                </a:solidFill>
                <a:latin typeface="Century Gothic" panose="020B0502020202020204" pitchFamily="34" charset="0"/>
              </a:rPr>
              <a:t>ProPay</a:t>
            </a:r>
            <a:r>
              <a:rPr lang="en-US" sz="1000" dirty="0" smtClean="0">
                <a:solidFill>
                  <a:srgbClr val="00406E"/>
                </a:solidFill>
                <a:latin typeface="Century Gothic" panose="020B0502020202020204" pitchFamily="34" charset="0"/>
              </a:rPr>
              <a:t> </a:t>
            </a:r>
            <a:r>
              <a:rPr lang="en-US" sz="1000" dirty="0">
                <a:solidFill>
                  <a:srgbClr val="00406E"/>
                </a:solidFill>
                <a:latin typeface="Century Gothic" panose="020B0502020202020204" pitchFamily="34" charset="0"/>
              </a:rPr>
              <a:t>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18198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BB9258F-E541-49BB-A54A-941CA0D93718}"/>
              </a:ext>
            </a:extLst>
          </p:cNvPr>
          <p:cNvSpPr txBox="1">
            <a:spLocks/>
          </p:cNvSpPr>
          <p:nvPr/>
        </p:nvSpPr>
        <p:spPr>
          <a:xfrm>
            <a:off x="1837489" y="1684623"/>
            <a:ext cx="7011985" cy="885825"/>
          </a:xfrm>
          <a:prstGeom prst="rect">
            <a:avLst/>
          </a:prstGeom>
        </p:spPr>
        <p:txBody>
          <a:bodyPr/>
          <a:lstStyle>
            <a:lvl1pPr algn="l" defTabSz="816422" rtl="0" eaLnBrk="1" fontAlgn="base" hangingPunct="1">
              <a:lnSpc>
                <a:spcPct val="80000"/>
              </a:lnSpc>
              <a:spcBef>
                <a:spcPct val="0"/>
              </a:spcBef>
              <a:spcAft>
                <a:spcPct val="0"/>
              </a:spcAft>
              <a:defRPr sz="4600" b="1" kern="1200" spc="89">
                <a:solidFill>
                  <a:schemeClr val="tx1"/>
                </a:solidFill>
                <a:latin typeface="Century Gothic"/>
                <a:ea typeface="ＭＳ Ｐゴシック" charset="0"/>
                <a:cs typeface="Century Gothic"/>
              </a:defRPr>
            </a:lvl1pPr>
            <a:lvl2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2pPr>
            <a:lvl3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3pPr>
            <a:lvl4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4pPr>
            <a:lvl5pPr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5pPr>
            <a:lvl6pPr marL="816422"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6pPr>
            <a:lvl7pPr marL="1632844"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7pPr>
            <a:lvl8pPr marL="2449266"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8pPr>
            <a:lvl9pPr marL="3265688" algn="l" defTabSz="816422" rtl="0" eaLnBrk="1" fontAlgn="base" hangingPunct="1">
              <a:lnSpc>
                <a:spcPts val="3750"/>
              </a:lnSpc>
              <a:spcBef>
                <a:spcPct val="0"/>
              </a:spcBef>
              <a:spcAft>
                <a:spcPct val="0"/>
              </a:spcAft>
              <a:defRPr sz="3900" b="1">
                <a:solidFill>
                  <a:schemeClr val="tx1"/>
                </a:solidFill>
                <a:latin typeface="Century Gothic" charset="0"/>
                <a:ea typeface="ＭＳ Ｐゴシック" charset="0"/>
              </a:defRPr>
            </a:lvl9pPr>
          </a:lstStyle>
          <a:p>
            <a:r>
              <a:rPr lang="en-US" sz="2400" dirty="0">
                <a:solidFill>
                  <a:schemeClr val="bg1"/>
                </a:solidFill>
              </a:rPr>
              <a:t>Future-focused options</a:t>
            </a:r>
          </a:p>
        </p:txBody>
      </p:sp>
      <p:sp>
        <p:nvSpPr>
          <p:cNvPr id="4" name="Text Placeholder 13">
            <a:extLst>
              <a:ext uri="{FF2B5EF4-FFF2-40B4-BE49-F238E27FC236}">
                <a16:creationId xmlns:a16="http://schemas.microsoft.com/office/drawing/2014/main" xmlns="" id="{B36F2C07-E1D9-4A59-80BD-21C32B82F463}"/>
              </a:ext>
            </a:extLst>
          </p:cNvPr>
          <p:cNvSpPr>
            <a:spLocks noGrp="1"/>
          </p:cNvSpPr>
          <p:nvPr>
            <p:ph type="body" sz="quarter" idx="10"/>
          </p:nvPr>
        </p:nvSpPr>
        <p:spPr>
          <a:xfrm>
            <a:off x="1888176" y="2750039"/>
            <a:ext cx="8803682" cy="1428749"/>
          </a:xfrm>
        </p:spPr>
        <p:txBody>
          <a:bodyPr/>
          <a:lstStyle/>
          <a:p>
            <a:pPr algn="l"/>
            <a:r>
              <a:rPr lang="en-US" sz="3600" dirty="0" smtClean="0"/>
              <a:t>TSYS evolves </a:t>
            </a:r>
            <a:r>
              <a:rPr lang="en-US" sz="3600" dirty="0"/>
              <a:t>with you. </a:t>
            </a:r>
            <a:r>
              <a:rPr lang="en-US" dirty="0"/>
              <a:t/>
            </a:r>
            <a:br>
              <a:rPr lang="en-US" dirty="0"/>
            </a:br>
            <a:endParaRPr lang="en-US" sz="3600" dirty="0"/>
          </a:p>
        </p:txBody>
      </p:sp>
      <p:sp>
        <p:nvSpPr>
          <p:cNvPr id="5" name="TextBox 4">
            <a:extLst>
              <a:ext uri="{FF2B5EF4-FFF2-40B4-BE49-F238E27FC236}">
                <a16:creationId xmlns:a16="http://schemas.microsoft.com/office/drawing/2014/main" xmlns="" id="{EB94297A-E521-4A78-96A5-C01F101FED3F}"/>
              </a:ext>
            </a:extLst>
          </p:cNvPr>
          <p:cNvSpPr txBox="1"/>
          <p:nvPr/>
        </p:nvSpPr>
        <p:spPr>
          <a:xfrm>
            <a:off x="1888176" y="4440279"/>
            <a:ext cx="7604058" cy="4162098"/>
          </a:xfrm>
          <a:prstGeom prst="rect">
            <a:avLst/>
          </a:prstGeom>
        </p:spPr>
        <p:txBody>
          <a:bodyPr vert="horz" wrap="square" lIns="91440" tIns="45720" rIns="91440" bIns="45720" rtlCol="0">
            <a:noAutofit/>
          </a:bodyPr>
          <a:lstStyle/>
          <a:p>
            <a:pPr>
              <a:lnSpc>
                <a:spcPct val="120000"/>
              </a:lnSpc>
            </a:pPr>
            <a:r>
              <a:rPr lang="en-US" sz="2800" dirty="0">
                <a:solidFill>
                  <a:schemeClr val="bg1"/>
                </a:solidFill>
                <a:latin typeface="Century Gothic"/>
                <a:cs typeface="Century Gothic"/>
              </a:rPr>
              <a:t>We also offer </a:t>
            </a:r>
            <a:r>
              <a:rPr lang="en-US" sz="2800" b="1" dirty="0" smtClean="0">
                <a:solidFill>
                  <a:schemeClr val="bg1"/>
                </a:solidFill>
                <a:latin typeface="Century Gothic"/>
                <a:cs typeface="Century Gothic"/>
              </a:rPr>
              <a:t>Wholesale </a:t>
            </a:r>
            <a:r>
              <a:rPr lang="en-US" sz="2800" b="1" dirty="0">
                <a:solidFill>
                  <a:schemeClr val="bg1"/>
                </a:solidFill>
                <a:latin typeface="Century Gothic"/>
                <a:cs typeface="Century Gothic"/>
              </a:rPr>
              <a:t>Payment Facilitation </a:t>
            </a:r>
            <a:r>
              <a:rPr lang="en-US" sz="2800" dirty="0">
                <a:solidFill>
                  <a:schemeClr val="bg1"/>
                </a:solidFill>
                <a:latin typeface="Century Gothic"/>
                <a:cs typeface="Century Gothic"/>
              </a:rPr>
              <a:t>on our </a:t>
            </a:r>
            <a:r>
              <a:rPr lang="en-US" sz="2800" dirty="0" err="1" smtClean="0">
                <a:solidFill>
                  <a:schemeClr val="bg1"/>
                </a:solidFill>
                <a:latin typeface="Century Gothic"/>
                <a:cs typeface="Century Gothic"/>
              </a:rPr>
              <a:t>ProPay</a:t>
            </a:r>
            <a:r>
              <a:rPr lang="en-US" sz="2800" dirty="0" smtClean="0">
                <a:solidFill>
                  <a:schemeClr val="bg1"/>
                </a:solidFill>
                <a:latin typeface="Century Gothic"/>
                <a:cs typeface="Century Gothic"/>
              </a:rPr>
              <a:t> platform</a:t>
            </a:r>
            <a:r>
              <a:rPr lang="en-US" sz="2800" dirty="0">
                <a:solidFill>
                  <a:schemeClr val="bg1"/>
                </a:solidFill>
                <a:latin typeface="Century Gothic"/>
                <a:cs typeface="Century Gothic"/>
              </a:rPr>
              <a:t>. </a:t>
            </a:r>
          </a:p>
          <a:p>
            <a:pPr>
              <a:lnSpc>
                <a:spcPct val="120000"/>
              </a:lnSpc>
            </a:pPr>
            <a:endParaRPr lang="en-US" sz="2800" dirty="0">
              <a:solidFill>
                <a:schemeClr val="bg1"/>
              </a:solidFill>
              <a:latin typeface="Century Gothic"/>
              <a:cs typeface="Century Gothic"/>
            </a:endParaRPr>
          </a:p>
          <a:p>
            <a:pPr>
              <a:lnSpc>
                <a:spcPct val="120000"/>
              </a:lnSpc>
            </a:pPr>
            <a:r>
              <a:rPr lang="en-US" sz="2800" dirty="0" smtClean="0">
                <a:solidFill>
                  <a:schemeClr val="bg1"/>
                </a:solidFill>
                <a:latin typeface="Century Gothic"/>
                <a:cs typeface="Century Gothic"/>
              </a:rPr>
              <a:t>We can </a:t>
            </a:r>
            <a:r>
              <a:rPr lang="en-US" sz="2800" dirty="0">
                <a:solidFill>
                  <a:schemeClr val="bg1"/>
                </a:solidFill>
                <a:latin typeface="Century Gothic"/>
                <a:cs typeface="Century Gothic"/>
              </a:rPr>
              <a:t>let you transition from a retail facilitation program to becoming a registered payment facilitator yourself — with no impact to your customers.</a:t>
            </a:r>
          </a:p>
        </p:txBody>
      </p:sp>
      <p:sp>
        <p:nvSpPr>
          <p:cNvPr id="6" name="Slide Number Placeholder 1"/>
          <p:cNvSpPr txBox="1">
            <a:spLocks/>
          </p:cNvSpPr>
          <p:nvPr/>
        </p:nvSpPr>
        <p:spPr>
          <a:xfrm>
            <a:off x="692364" y="9684545"/>
            <a:ext cx="80716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solidFill>
                  <a:schemeClr val="bg1"/>
                </a:solidFill>
              </a:rPr>
              <a:pPr>
                <a:defRPr/>
              </a:pPr>
              <a:t>15</a:t>
            </a:fld>
            <a:endParaRPr lang="en-US" sz="1200" dirty="0">
              <a:solidFill>
                <a:schemeClr val="bg1"/>
              </a:solidFill>
            </a:endParaRPr>
          </a:p>
        </p:txBody>
      </p:sp>
      <p:sp>
        <p:nvSpPr>
          <p:cNvPr id="7" name="Footer Placeholder 2"/>
          <p:cNvSpPr txBox="1">
            <a:spLocks/>
          </p:cNvSpPr>
          <p:nvPr/>
        </p:nvSpPr>
        <p:spPr>
          <a:xfrm>
            <a:off x="1709385" y="9604535"/>
            <a:ext cx="1164085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smtClean="0">
                <a:solidFill>
                  <a:schemeClr val="bg1"/>
                </a:solidFill>
                <a:latin typeface="Century Gothic" panose="020B0502020202020204" pitchFamily="34" charset="0"/>
              </a:rPr>
              <a:t>©2019 Total System Services, Inc.</a:t>
            </a:r>
            <a:r>
              <a:rPr lang="en-US" sz="1000" baseline="30000" dirty="0" smtClean="0">
                <a:solidFill>
                  <a:schemeClr val="bg1"/>
                </a:solidFill>
                <a:latin typeface="Century Gothic" panose="020B0502020202020204" pitchFamily="34" charset="0"/>
              </a:rPr>
              <a:t>®</a:t>
            </a:r>
            <a:r>
              <a:rPr lang="en-US" sz="1000" dirty="0" smtClean="0">
                <a:solidFill>
                  <a:schemeClr val="bg1"/>
                </a:solidFill>
                <a:latin typeface="Century Gothic" panose="020B0502020202020204" pitchFamily="34" charset="0"/>
              </a:rPr>
              <a:t> </a:t>
            </a:r>
            <a:r>
              <a:rPr lang="en-US" sz="1000" dirty="0" err="1" smtClean="0">
                <a:solidFill>
                  <a:schemeClr val="bg1"/>
                </a:solidFill>
                <a:latin typeface="Century Gothic" panose="020B0502020202020204" pitchFamily="34" charset="0"/>
              </a:rPr>
              <a:t>ProPay</a:t>
            </a:r>
            <a:r>
              <a:rPr lang="en-US" sz="1000" baseline="30000" dirty="0" smtClean="0">
                <a:solidFill>
                  <a:schemeClr val="bg1"/>
                </a:solidFill>
                <a:latin typeface="Century Gothic" panose="020B0502020202020204" pitchFamily="34" charset="0"/>
              </a:rPr>
              <a:t> </a:t>
            </a:r>
            <a:r>
              <a:rPr lang="en-US" sz="1000" dirty="0">
                <a:solidFill>
                  <a:schemeClr val="bg1"/>
                </a:solidFill>
                <a:latin typeface="Century Gothic" panose="020B0502020202020204" pitchFamily="34" charset="0"/>
              </a:rPr>
              <a:t> </a:t>
            </a:r>
            <a:r>
              <a:rPr lang="en-US" sz="1000" dirty="0" smtClean="0">
                <a:solidFill>
                  <a:schemeClr val="bg1"/>
                </a:solidFill>
                <a:latin typeface="Century Gothic" panose="020B0502020202020204" pitchFamily="34" charset="0"/>
              </a:rPr>
              <a:t>is a registered ISO of Wells Fargo Bank, N.A., Concord, </a:t>
            </a:r>
            <a:r>
              <a:rPr lang="en-US" sz="1000" dirty="0">
                <a:solidFill>
                  <a:schemeClr val="bg1"/>
                </a:solidFill>
                <a:latin typeface="Century Gothic" panose="020B0502020202020204" pitchFamily="34" charset="0"/>
              </a:rPr>
              <a:t>CA. Confidential and </a:t>
            </a:r>
            <a:r>
              <a:rPr lang="en-US" sz="1000" dirty="0" smtClean="0">
                <a:solidFill>
                  <a:schemeClr val="bg1"/>
                </a:solidFill>
                <a:latin typeface="Century Gothic" panose="020B0502020202020204" pitchFamily="34" charset="0"/>
              </a:rPr>
              <a:t>proprietary</a:t>
            </a:r>
            <a:r>
              <a:rPr lang="en-US" sz="1000" dirty="0">
                <a:solidFill>
                  <a:schemeClr val="bg1"/>
                </a:solidFill>
                <a:latin typeface="Century Gothic" panose="020B0502020202020204" pitchFamily="34" charset="0"/>
              </a:rPr>
              <a:t>. All rights reserved worldwide. </a:t>
            </a:r>
          </a:p>
        </p:txBody>
      </p:sp>
    </p:spTree>
    <p:extLst>
      <p:ext uri="{BB962C8B-B14F-4D97-AF65-F5344CB8AC3E}">
        <p14:creationId xmlns:p14="http://schemas.microsoft.com/office/powerpoint/2010/main" val="13448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8790"/>
            <a:ext cx="18284824" cy="885825"/>
          </a:xfrm>
          <a:prstGeom prst="rect">
            <a:avLst/>
          </a:prstGeom>
        </p:spPr>
        <p:txBody>
          <a:bodyPr/>
          <a:lstStyle/>
          <a:p>
            <a:r>
              <a:rPr lang="en-US" dirty="0"/>
              <a:t>Give customers more with </a:t>
            </a:r>
            <a:r>
              <a:rPr lang="en-US" dirty="0" smtClean="0"/>
              <a:t>our </a:t>
            </a:r>
            <a:r>
              <a:rPr lang="en-US" dirty="0" err="1" smtClean="0"/>
              <a:t>propay</a:t>
            </a:r>
            <a:r>
              <a:rPr lang="en-US" dirty="0" smtClean="0"/>
              <a:t> </a:t>
            </a:r>
            <a:r>
              <a:rPr lang="en-US" dirty="0"/>
              <a:t>payment </a:t>
            </a:r>
            <a:r>
              <a:rPr lang="en-US" dirty="0" smtClean="0"/>
              <a:t>facilitation programs</a:t>
            </a:r>
            <a:r>
              <a:rPr lang="en-US" dirty="0"/>
              <a:t/>
            </a:r>
            <a:br>
              <a:rPr lang="en-US" dirty="0"/>
            </a:br>
            <a:endParaRPr lang="en-US" dirty="0"/>
          </a:p>
        </p:txBody>
      </p:sp>
      <p:sp>
        <p:nvSpPr>
          <p:cNvPr id="3" name="Text Placeholder 2"/>
          <p:cNvSpPr>
            <a:spLocks noGrp="1"/>
          </p:cNvSpPr>
          <p:nvPr>
            <p:ph type="body" sz="quarter" idx="10"/>
          </p:nvPr>
        </p:nvSpPr>
        <p:spPr>
          <a:xfrm>
            <a:off x="1" y="2294156"/>
            <a:ext cx="18284824" cy="1365444"/>
          </a:xfrm>
        </p:spPr>
        <p:txBody>
          <a:bodyPr/>
          <a:lstStyle/>
          <a:p>
            <a:r>
              <a:rPr lang="en-US" dirty="0"/>
              <a:t>Contact Info</a:t>
            </a:r>
          </a:p>
          <a:p>
            <a:endParaRPr lang="en-US" dirty="0"/>
          </a:p>
        </p:txBody>
      </p:sp>
      <p:sp>
        <p:nvSpPr>
          <p:cNvPr id="4" name="Text Placeholder 3"/>
          <p:cNvSpPr>
            <a:spLocks noGrp="1"/>
          </p:cNvSpPr>
          <p:nvPr>
            <p:ph type="body" sz="quarter" idx="15"/>
          </p:nvPr>
        </p:nvSpPr>
        <p:spPr/>
        <p:txBody>
          <a:bodyPr lIns="365760"/>
          <a:lstStyle/>
          <a:p>
            <a:pPr marL="0" lvl="1">
              <a:spcBef>
                <a:spcPts val="0"/>
              </a:spcBef>
              <a:spcAft>
                <a:spcPts val="536"/>
              </a:spcAft>
              <a:buNone/>
            </a:pPr>
            <a:endParaRPr lang="en-US" sz="2500" b="1" dirty="0">
              <a:solidFill>
                <a:schemeClr val="tx2">
                  <a:lumMod val="75000"/>
                </a:schemeClr>
              </a:solidFill>
            </a:endParaRPr>
          </a:p>
          <a:p>
            <a:pPr marL="0" lvl="1">
              <a:spcBef>
                <a:spcPts val="0"/>
              </a:spcBef>
              <a:spcAft>
                <a:spcPts val="536"/>
              </a:spcAft>
              <a:buNone/>
            </a:pPr>
            <a:r>
              <a:rPr lang="en-US" sz="2500" b="1" dirty="0">
                <a:solidFill>
                  <a:srgbClr val="00406E"/>
                </a:solidFill>
              </a:rPr>
              <a:t>Name</a:t>
            </a:r>
          </a:p>
          <a:p>
            <a:pPr marL="0" lvl="1">
              <a:spcBef>
                <a:spcPts val="0"/>
              </a:spcBef>
              <a:spcAft>
                <a:spcPts val="536"/>
              </a:spcAft>
              <a:buNone/>
            </a:pPr>
            <a:r>
              <a:rPr lang="en-US" sz="2500" dirty="0">
                <a:solidFill>
                  <a:schemeClr val="tx2">
                    <a:lumMod val="75000"/>
                  </a:schemeClr>
                </a:solidFill>
              </a:rPr>
              <a:t>Title </a:t>
            </a:r>
          </a:p>
          <a:p>
            <a:pPr marL="0" lvl="1">
              <a:spcBef>
                <a:spcPts val="0"/>
              </a:spcBef>
              <a:spcAft>
                <a:spcPts val="536"/>
              </a:spcAft>
              <a:buNone/>
            </a:pPr>
            <a:r>
              <a:rPr lang="en-US" sz="2500" dirty="0" err="1">
                <a:solidFill>
                  <a:schemeClr val="tx2">
                    <a:lumMod val="75000"/>
                  </a:schemeClr>
                </a:solidFill>
              </a:rPr>
              <a:t>xxx@tsys.com</a:t>
            </a:r>
            <a:endParaRPr lang="en-US" sz="2500" dirty="0">
              <a:solidFill>
                <a:schemeClr val="tx2">
                  <a:lumMod val="75000"/>
                </a:schemeClr>
              </a:solidFill>
            </a:endParaRPr>
          </a:p>
          <a:p>
            <a:pPr marL="0" lvl="1">
              <a:spcBef>
                <a:spcPts val="0"/>
              </a:spcBef>
              <a:spcAft>
                <a:spcPts val="536"/>
              </a:spcAft>
              <a:buNone/>
            </a:pPr>
            <a:r>
              <a:rPr lang="en-US" sz="2500" b="1" dirty="0">
                <a:solidFill>
                  <a:schemeClr val="tx2">
                    <a:lumMod val="75000"/>
                  </a:schemeClr>
                </a:solidFill>
              </a:rPr>
              <a:t>XXX.XXX.XXXX</a:t>
            </a:r>
          </a:p>
          <a:p>
            <a:endParaRPr lang="en-US" dirty="0"/>
          </a:p>
        </p:txBody>
      </p:sp>
      <p:sp>
        <p:nvSpPr>
          <p:cNvPr id="7" name="Text Placeholder 6"/>
          <p:cNvSpPr>
            <a:spLocks noGrp="1"/>
          </p:cNvSpPr>
          <p:nvPr>
            <p:ph type="body" sz="quarter" idx="17"/>
          </p:nvPr>
        </p:nvSpPr>
        <p:spPr>
          <a:xfrm>
            <a:off x="9555599" y="4428816"/>
            <a:ext cx="7106801" cy="2625505"/>
          </a:xfrm>
        </p:spPr>
        <p:txBody>
          <a:bodyPr lIns="365760"/>
          <a:lstStyle/>
          <a:p>
            <a:pPr marL="0" lvl="1">
              <a:spcBef>
                <a:spcPts val="0"/>
              </a:spcBef>
              <a:spcAft>
                <a:spcPts val="536"/>
              </a:spcAft>
              <a:buNone/>
            </a:pPr>
            <a:endParaRPr lang="en-US" sz="2500" b="1" dirty="0">
              <a:solidFill>
                <a:schemeClr val="tx2">
                  <a:lumMod val="75000"/>
                </a:schemeClr>
              </a:solidFill>
            </a:endParaRPr>
          </a:p>
          <a:p>
            <a:pPr marL="0" lvl="1">
              <a:spcBef>
                <a:spcPts val="0"/>
              </a:spcBef>
              <a:spcAft>
                <a:spcPts val="536"/>
              </a:spcAft>
              <a:buNone/>
            </a:pPr>
            <a:r>
              <a:rPr lang="en-US" sz="2500" b="1" dirty="0">
                <a:solidFill>
                  <a:srgbClr val="00406E"/>
                </a:solidFill>
              </a:rPr>
              <a:t>Name</a:t>
            </a:r>
          </a:p>
          <a:p>
            <a:pPr marL="0" lvl="1">
              <a:spcBef>
                <a:spcPts val="0"/>
              </a:spcBef>
              <a:spcAft>
                <a:spcPts val="536"/>
              </a:spcAft>
              <a:buNone/>
            </a:pPr>
            <a:r>
              <a:rPr lang="en-US" sz="2500" dirty="0">
                <a:solidFill>
                  <a:schemeClr val="tx2">
                    <a:lumMod val="75000"/>
                  </a:schemeClr>
                </a:solidFill>
              </a:rPr>
              <a:t>Sales Executive, Business Development</a:t>
            </a:r>
          </a:p>
          <a:p>
            <a:pPr marL="0" lvl="1">
              <a:spcBef>
                <a:spcPts val="0"/>
              </a:spcBef>
              <a:spcAft>
                <a:spcPts val="536"/>
              </a:spcAft>
              <a:buNone/>
            </a:pPr>
            <a:r>
              <a:rPr lang="en-US" sz="2500" dirty="0">
                <a:solidFill>
                  <a:schemeClr val="tx2">
                    <a:lumMod val="75000"/>
                  </a:schemeClr>
                </a:solidFill>
              </a:rPr>
              <a:t>xxx@tsys.com</a:t>
            </a:r>
          </a:p>
          <a:p>
            <a:pPr marL="0" lvl="1">
              <a:spcBef>
                <a:spcPts val="0"/>
              </a:spcBef>
              <a:spcAft>
                <a:spcPts val="536"/>
              </a:spcAft>
              <a:buNone/>
            </a:pPr>
            <a:r>
              <a:rPr lang="en-US" sz="2500" b="1" dirty="0">
                <a:solidFill>
                  <a:schemeClr val="tx2">
                    <a:lumMod val="75000"/>
                  </a:schemeClr>
                </a:solidFill>
              </a:rPr>
              <a:t>XXX.XXX.XXXX</a:t>
            </a:r>
          </a:p>
          <a:p>
            <a:endParaRPr lang="en-US" dirty="0"/>
          </a:p>
        </p:txBody>
      </p:sp>
      <p:sp>
        <p:nvSpPr>
          <p:cNvPr id="8" name="Slide Number Placeholder 1"/>
          <p:cNvSpPr txBox="1">
            <a:spLocks/>
          </p:cNvSpPr>
          <p:nvPr/>
        </p:nvSpPr>
        <p:spPr>
          <a:xfrm>
            <a:off x="692363" y="9684545"/>
            <a:ext cx="132555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16</a:t>
            </a:fld>
            <a:endParaRPr lang="en-US" sz="1200" dirty="0"/>
          </a:p>
        </p:txBody>
      </p:sp>
      <p:sp>
        <p:nvSpPr>
          <p:cNvPr id="9" name="Footer Placeholder 2"/>
          <p:cNvSpPr txBox="1">
            <a:spLocks/>
          </p:cNvSpPr>
          <p:nvPr/>
        </p:nvSpPr>
        <p:spPr>
          <a:xfrm>
            <a:off x="1709385" y="9604535"/>
            <a:ext cx="1303531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180439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770D6A2-2CC0-B946-B6B4-D564E76FB311}"/>
              </a:ext>
            </a:extLst>
          </p:cNvPr>
          <p:cNvSpPr/>
          <p:nvPr/>
        </p:nvSpPr>
        <p:spPr>
          <a:xfrm>
            <a:off x="0" y="0"/>
            <a:ext cx="18288000" cy="10287000"/>
          </a:xfrm>
          <a:prstGeom prst="rect">
            <a:avLst/>
          </a:prstGeom>
          <a:solidFill>
            <a:schemeClr val="tx1"/>
          </a:solidFill>
          <a:ln w="152400" cap="rnd">
            <a:noFill/>
            <a:prstDash val="solid"/>
            <a:miter lim="800000"/>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tri">
                <a:solidFill>
                  <a:schemeClr val="tx1"/>
                </a:solidFill>
              </a:ln>
            </a:endParaRPr>
          </a:p>
        </p:txBody>
      </p:sp>
      <p:sp>
        <p:nvSpPr>
          <p:cNvPr id="5" name="Text Placeholder 4"/>
          <p:cNvSpPr>
            <a:spLocks noGrp="1"/>
          </p:cNvSpPr>
          <p:nvPr>
            <p:ph type="body" sz="quarter" idx="10"/>
          </p:nvPr>
        </p:nvSpPr>
        <p:spPr>
          <a:xfrm>
            <a:off x="617220" y="4748041"/>
            <a:ext cx="17145000" cy="1092690"/>
          </a:xfrm>
          <a:prstGeom prst="rect">
            <a:avLst/>
          </a:prstGeom>
        </p:spPr>
        <p:txBody>
          <a:bodyPr/>
          <a:lstStyle/>
          <a:p>
            <a:pPr algn="ctr">
              <a:lnSpc>
                <a:spcPts val="8600"/>
              </a:lnSpc>
            </a:pPr>
            <a:r>
              <a:rPr lang="en-US" sz="6000" b="0" dirty="0">
                <a:solidFill>
                  <a:schemeClr val="bg1"/>
                </a:solidFill>
              </a:rPr>
              <a:t>Provide </a:t>
            </a:r>
            <a:r>
              <a:rPr lang="en-US" sz="6000" dirty="0">
                <a:solidFill>
                  <a:schemeClr val="bg1"/>
                </a:solidFill>
              </a:rPr>
              <a:t>a better </a:t>
            </a:r>
            <a:r>
              <a:rPr lang="en-US" sz="6000" b="0" dirty="0">
                <a:solidFill>
                  <a:schemeClr val="bg1"/>
                </a:solidFill>
              </a:rPr>
              <a:t>customer experience</a:t>
            </a:r>
          </a:p>
        </p:txBody>
      </p:sp>
    </p:spTree>
    <p:extLst>
      <p:ext uri="{BB962C8B-B14F-4D97-AF65-F5344CB8AC3E}">
        <p14:creationId xmlns:p14="http://schemas.microsoft.com/office/powerpoint/2010/main" val="38077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791247" y="1183909"/>
            <a:ext cx="7986994" cy="7354301"/>
          </a:xfrm>
          <a:prstGeom prst="rect">
            <a:avLst/>
          </a:prstGeom>
        </p:spPr>
        <p:txBody>
          <a:bodyPr/>
          <a:lstStyle>
            <a:lvl1pPr marL="0" marR="0" indent="0" algn="l" defTabSz="816422" rtl="0" eaLnBrk="1" fontAlgn="auto" latinLnBrk="0" hangingPunct="1">
              <a:lnSpc>
                <a:spcPct val="100000"/>
              </a:lnSpc>
              <a:spcBef>
                <a:spcPct val="20000"/>
              </a:spcBef>
              <a:spcAft>
                <a:spcPts val="0"/>
              </a:spcAft>
              <a:buClrTx/>
              <a:buSzTx/>
              <a:buFontTx/>
              <a:buNone/>
              <a:tabLst/>
              <a:defRPr sz="3590" b="1" kern="1200" baseline="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nSpc>
                <a:spcPct val="120000"/>
              </a:lnSpc>
            </a:pPr>
            <a:r>
              <a:rPr lang="en-US" sz="3200" dirty="0" smtClean="0">
                <a:latin typeface="Century Gothic" charset="0"/>
                <a:ea typeface="Century Gothic" charset="0"/>
                <a:cs typeface="Century Gothic" charset="0"/>
              </a:rPr>
              <a:t>What is a Payment Facilitator?</a:t>
            </a:r>
          </a:p>
          <a:p>
            <a:pPr>
              <a:lnSpc>
                <a:spcPct val="120000"/>
              </a:lnSpc>
            </a:pPr>
            <a:endParaRPr lang="en-US" sz="1800" b="0" dirty="0"/>
          </a:p>
          <a:p>
            <a:pPr>
              <a:lnSpc>
                <a:spcPct val="120000"/>
              </a:lnSpc>
            </a:pPr>
            <a:r>
              <a:rPr lang="en-US" sz="2800" b="0" dirty="0" smtClean="0"/>
              <a:t>Merchant service provider that owns the master MID account </a:t>
            </a:r>
            <a:endParaRPr lang="en-US" sz="2800" b="0" dirty="0"/>
          </a:p>
          <a:p>
            <a:pPr>
              <a:lnSpc>
                <a:spcPct val="120000"/>
              </a:lnSpc>
            </a:pPr>
            <a:endParaRPr lang="en-US" sz="2800" b="0" dirty="0" smtClean="0"/>
          </a:p>
          <a:p>
            <a:pPr>
              <a:lnSpc>
                <a:spcPct val="120000"/>
              </a:lnSpc>
            </a:pPr>
            <a:r>
              <a:rPr lang="en-US" sz="2800" b="0" dirty="0" smtClean="0"/>
              <a:t>Allows you to bring on customers as</a:t>
            </a:r>
            <a:br>
              <a:rPr lang="en-US" sz="2800" b="0" dirty="0" smtClean="0"/>
            </a:br>
            <a:r>
              <a:rPr lang="en-US" sz="2800" b="0" dirty="0" smtClean="0"/>
              <a:t>sub-merchants</a:t>
            </a:r>
          </a:p>
          <a:p>
            <a:pPr>
              <a:lnSpc>
                <a:spcPct val="120000"/>
              </a:lnSpc>
            </a:pPr>
            <a:endParaRPr lang="en-US" sz="2800" b="0" dirty="0"/>
          </a:p>
          <a:p>
            <a:pPr>
              <a:lnSpc>
                <a:spcPct val="120000"/>
              </a:lnSpc>
            </a:pPr>
            <a:r>
              <a:rPr lang="en-US" sz="2800" b="0" dirty="0" smtClean="0"/>
              <a:t>Merges payments function with software capabilities</a:t>
            </a:r>
          </a:p>
          <a:p>
            <a:pPr>
              <a:lnSpc>
                <a:spcPct val="120000"/>
              </a:lnSpc>
            </a:pPr>
            <a:endParaRPr lang="en-US" sz="2800" b="0" dirty="0"/>
          </a:p>
          <a:p>
            <a:pPr>
              <a:lnSpc>
                <a:spcPct val="120000"/>
              </a:lnSpc>
            </a:pPr>
            <a:r>
              <a:rPr lang="en-US" sz="2800" b="0" dirty="0" smtClean="0"/>
              <a:t>Processes and redirects payments for you</a:t>
            </a:r>
          </a:p>
          <a:p>
            <a:pPr>
              <a:lnSpc>
                <a:spcPct val="120000"/>
              </a:lnSpc>
            </a:pPr>
            <a:endParaRPr lang="en-US" sz="2800" b="0" dirty="0"/>
          </a:p>
          <a:p>
            <a:pPr>
              <a:lnSpc>
                <a:spcPct val="120000"/>
              </a:lnSpc>
            </a:pPr>
            <a:r>
              <a:rPr lang="en-US" sz="2800" b="0" dirty="0" smtClean="0"/>
              <a:t>Takes on legal responsibility for funds</a:t>
            </a:r>
            <a:endParaRPr lang="en-US" sz="3000" b="0" dirty="0"/>
          </a:p>
          <a:p>
            <a:pPr>
              <a:lnSpc>
                <a:spcPct val="120000"/>
              </a:lnSpc>
            </a:pPr>
            <a:endParaRPr lang="en-US" sz="3000" b="0" dirty="0"/>
          </a:p>
          <a:p>
            <a:pPr>
              <a:lnSpc>
                <a:spcPct val="120000"/>
              </a:lnSpc>
            </a:pPr>
            <a:r>
              <a:rPr lang="en-US" sz="3000" b="0" dirty="0"/>
              <a:t> </a:t>
            </a:r>
          </a:p>
        </p:txBody>
      </p:sp>
      <p:sp>
        <p:nvSpPr>
          <p:cNvPr id="4" name="Title 3"/>
          <p:cNvSpPr>
            <a:spLocks noGrp="1"/>
          </p:cNvSpPr>
          <p:nvPr>
            <p:ph type="title"/>
          </p:nvPr>
        </p:nvSpPr>
        <p:spPr>
          <a:xfrm>
            <a:off x="793199" y="298083"/>
            <a:ext cx="7011985" cy="885825"/>
          </a:xfrm>
        </p:spPr>
        <p:txBody>
          <a:bodyPr/>
          <a:lstStyle/>
          <a:p>
            <a:r>
              <a:rPr lang="en-US" dirty="0" smtClean="0"/>
              <a:t>The basics</a:t>
            </a:r>
            <a:endParaRPr lang="en-US" dirty="0"/>
          </a:p>
        </p:txBody>
      </p:sp>
      <p:pic>
        <p:nvPicPr>
          <p:cNvPr id="1027" name="Picture 3" descr="\\psf\Home\Downloads\GettyImages-47982831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28233" y="0"/>
            <a:ext cx="9159767" cy="10287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a:xfrm>
            <a:off x="692364" y="9684545"/>
            <a:ext cx="736263"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3</a:t>
            </a:fld>
            <a:endParaRPr lang="en-US" sz="1200" dirty="0"/>
          </a:p>
        </p:txBody>
      </p:sp>
      <p:sp>
        <p:nvSpPr>
          <p:cNvPr id="10" name="Footer Placeholder 2"/>
          <p:cNvSpPr txBox="1">
            <a:spLocks/>
          </p:cNvSpPr>
          <p:nvPr/>
        </p:nvSpPr>
        <p:spPr>
          <a:xfrm>
            <a:off x="1709385" y="9604535"/>
            <a:ext cx="724030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72889181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073" y="298083"/>
            <a:ext cx="11553440" cy="885825"/>
          </a:xfrm>
        </p:spPr>
        <p:txBody>
          <a:bodyPr/>
          <a:lstStyle/>
          <a:p>
            <a:r>
              <a:rPr lang="en-US" dirty="0" smtClean="0"/>
              <a:t>Comparing models </a:t>
            </a:r>
            <a:endParaRPr lang="en-US" dirty="0"/>
          </a:p>
        </p:txBody>
      </p:sp>
      <p:sp>
        <p:nvSpPr>
          <p:cNvPr id="5" name="Text Placeholder 4"/>
          <p:cNvSpPr txBox="1">
            <a:spLocks/>
          </p:cNvSpPr>
          <p:nvPr/>
        </p:nvSpPr>
        <p:spPr>
          <a:xfrm>
            <a:off x="791247" y="1183909"/>
            <a:ext cx="17135246" cy="6828521"/>
          </a:xfrm>
          <a:prstGeom prst="rect">
            <a:avLst/>
          </a:prstGeom>
        </p:spPr>
        <p:txBody>
          <a:bodyPr/>
          <a:lstStyle>
            <a:lvl1pPr marL="0" marR="0" indent="0" algn="l" defTabSz="816422" rtl="0" eaLnBrk="1" fontAlgn="auto" latinLnBrk="0" hangingPunct="1">
              <a:lnSpc>
                <a:spcPct val="100000"/>
              </a:lnSpc>
              <a:spcBef>
                <a:spcPct val="20000"/>
              </a:spcBef>
              <a:spcAft>
                <a:spcPts val="0"/>
              </a:spcAft>
              <a:buClrTx/>
              <a:buSzTx/>
              <a:buFontTx/>
              <a:buNone/>
              <a:tabLst/>
              <a:defRPr sz="3590" b="1" kern="1200" baseline="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nSpc>
                <a:spcPct val="120000"/>
              </a:lnSpc>
            </a:pPr>
            <a:endParaRPr lang="en-US" sz="1800" b="0" dirty="0"/>
          </a:p>
          <a:p>
            <a:pPr>
              <a:lnSpc>
                <a:spcPct val="120000"/>
              </a:lnSpc>
            </a:pPr>
            <a:r>
              <a:rPr lang="en-US" sz="3200" dirty="0"/>
              <a:t>P</a:t>
            </a:r>
            <a:r>
              <a:rPr lang="en-US" sz="3200" dirty="0" smtClean="0"/>
              <a:t>ayment facilitation vs. traditional acquiring</a:t>
            </a:r>
          </a:p>
          <a:p>
            <a:pPr>
              <a:lnSpc>
                <a:spcPct val="120000"/>
              </a:lnSpc>
            </a:pPr>
            <a:r>
              <a:rPr lang="en-US" sz="2800" b="0" dirty="0" smtClean="0"/>
              <a:t>Use a master merchant account </a:t>
            </a:r>
            <a:r>
              <a:rPr lang="en-US" sz="2800" b="0" dirty="0"/>
              <a:t>to process transactions on behalf of customers vs. each merchant using its own account to process </a:t>
            </a:r>
            <a:r>
              <a:rPr lang="en-US" sz="2800" b="0" dirty="0" smtClean="0"/>
              <a:t>transactions with traditional acquiring.</a:t>
            </a:r>
            <a:br>
              <a:rPr lang="en-US" sz="2800" b="0" dirty="0" smtClean="0"/>
            </a:br>
            <a:r>
              <a:rPr lang="en-US" sz="2800" b="0" dirty="0"/>
              <a:t/>
            </a:r>
            <a:br>
              <a:rPr lang="en-US" sz="2800" b="0" dirty="0"/>
            </a:br>
            <a:r>
              <a:rPr lang="en-US" sz="2800" dirty="0" smtClean="0"/>
              <a:t> </a:t>
            </a:r>
            <a:r>
              <a:rPr lang="en-US" sz="2800" b="0" dirty="0"/>
              <a:t/>
            </a:r>
            <a:br>
              <a:rPr lang="en-US" sz="2800" b="0" dirty="0"/>
            </a:br>
            <a:r>
              <a:rPr lang="en-US" sz="2800" b="0" dirty="0" smtClean="0"/>
              <a:t>You are underwritten by an acquirer and then underwrite sub-merchants</a:t>
            </a:r>
            <a:br>
              <a:rPr lang="en-US" sz="2800" b="0" dirty="0" smtClean="0"/>
            </a:br>
            <a:r>
              <a:rPr lang="en-US" sz="2800" b="0" dirty="0" smtClean="0"/>
              <a:t/>
            </a:r>
            <a:br>
              <a:rPr lang="en-US" sz="2800" b="0" dirty="0" smtClean="0"/>
            </a:br>
            <a:r>
              <a:rPr lang="en-US" sz="2800" b="0" dirty="0" smtClean="0"/>
              <a:t>Receive settlement of transaction proceeds on behalf of sponsored merchants (sub-merchants)</a:t>
            </a:r>
            <a:br>
              <a:rPr lang="en-US" sz="2800" b="0" dirty="0" smtClean="0"/>
            </a:br>
            <a:r>
              <a:rPr lang="en-US" sz="2800" b="0" dirty="0" smtClean="0"/>
              <a:t/>
            </a:r>
            <a:br>
              <a:rPr lang="en-US" sz="2800" b="0" dirty="0" smtClean="0"/>
            </a:br>
            <a:r>
              <a:rPr lang="en-US" sz="2800" b="0" dirty="0" smtClean="0"/>
              <a:t>Allows flexibility in setting fees, easily splitting funds and more </a:t>
            </a:r>
            <a:br>
              <a:rPr lang="en-US" sz="2800" b="0" dirty="0" smtClean="0"/>
            </a:br>
            <a:r>
              <a:rPr lang="en-US" sz="2800" b="0" dirty="0" smtClean="0"/>
              <a:t/>
            </a:r>
            <a:br>
              <a:rPr lang="en-US" sz="2800" b="0" dirty="0" smtClean="0"/>
            </a:br>
            <a:r>
              <a:rPr lang="en-US" sz="2800" b="0" dirty="0" smtClean="0"/>
              <a:t>Brand your offering as your own, apart from a traditional merchant application process</a:t>
            </a:r>
            <a:endParaRPr lang="en-US" sz="3000" b="0" dirty="0"/>
          </a:p>
          <a:p>
            <a:pPr>
              <a:lnSpc>
                <a:spcPct val="120000"/>
              </a:lnSpc>
            </a:pPr>
            <a:endParaRPr lang="en-US" sz="3000" b="0" dirty="0"/>
          </a:p>
          <a:p>
            <a:pPr>
              <a:lnSpc>
                <a:spcPct val="120000"/>
              </a:lnSpc>
            </a:pPr>
            <a:r>
              <a:rPr lang="en-US" sz="3000" b="0" dirty="0"/>
              <a:t> </a:t>
            </a:r>
          </a:p>
        </p:txBody>
      </p:sp>
      <p:sp>
        <p:nvSpPr>
          <p:cNvPr id="7" name="TextBox 6"/>
          <p:cNvSpPr txBox="1"/>
          <p:nvPr/>
        </p:nvSpPr>
        <p:spPr>
          <a:xfrm>
            <a:off x="7846828" y="935665"/>
            <a:ext cx="914400" cy="914400"/>
          </a:xfrm>
          <a:prstGeom prst="rect">
            <a:avLst/>
          </a:prstGeom>
        </p:spPr>
        <p:txBody>
          <a:bodyPr vert="horz" wrap="none" lIns="91440" tIns="45720" rIns="91440" bIns="45720" rtlCol="0">
            <a:noAutofit/>
          </a:bodyPr>
          <a:lstStyle/>
          <a:p>
            <a:pPr marL="0" indent="0">
              <a:buFontTx/>
              <a:buNone/>
            </a:pPr>
            <a:endParaRPr lang="en-US" sz="1200" dirty="0" smtClean="0">
              <a:solidFill>
                <a:schemeClr val="accent2"/>
              </a:solidFill>
            </a:endParaRPr>
          </a:p>
        </p:txBody>
      </p:sp>
      <p:sp>
        <p:nvSpPr>
          <p:cNvPr id="11" name="Slide Number Placeholder 1"/>
          <p:cNvSpPr txBox="1">
            <a:spLocks/>
          </p:cNvSpPr>
          <p:nvPr/>
        </p:nvSpPr>
        <p:spPr>
          <a:xfrm>
            <a:off x="692364" y="9684545"/>
            <a:ext cx="80716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4</a:t>
            </a:fld>
            <a:endParaRPr lang="en-US" sz="1200" dirty="0"/>
          </a:p>
        </p:txBody>
      </p:sp>
      <p:sp>
        <p:nvSpPr>
          <p:cNvPr id="12" name="Footer Placeholder 2"/>
          <p:cNvSpPr txBox="1">
            <a:spLocks/>
          </p:cNvSpPr>
          <p:nvPr/>
        </p:nvSpPr>
        <p:spPr>
          <a:xfrm>
            <a:off x="1709385" y="9604535"/>
            <a:ext cx="1169800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52773613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073" y="702118"/>
            <a:ext cx="7011985" cy="885825"/>
          </a:xfrm>
        </p:spPr>
        <p:txBody>
          <a:bodyPr/>
          <a:lstStyle/>
          <a:p>
            <a:r>
              <a:rPr lang="en-US" dirty="0"/>
              <a:t>choices. flexibility. simplicity.</a:t>
            </a:r>
          </a:p>
        </p:txBody>
      </p:sp>
      <p:sp>
        <p:nvSpPr>
          <p:cNvPr id="5" name="Text Placeholder 4"/>
          <p:cNvSpPr txBox="1">
            <a:spLocks/>
          </p:cNvSpPr>
          <p:nvPr/>
        </p:nvSpPr>
        <p:spPr>
          <a:xfrm>
            <a:off x="791246" y="2112277"/>
            <a:ext cx="7986993" cy="6265913"/>
          </a:xfrm>
          <a:prstGeom prst="rect">
            <a:avLst/>
          </a:prstGeom>
        </p:spPr>
        <p:txBody>
          <a:bodyPr/>
          <a:lstStyle>
            <a:lvl1pPr marL="0" marR="0" indent="0" algn="l" defTabSz="816422" rtl="0" eaLnBrk="1" fontAlgn="auto" latinLnBrk="0" hangingPunct="1">
              <a:lnSpc>
                <a:spcPct val="100000"/>
              </a:lnSpc>
              <a:spcBef>
                <a:spcPct val="20000"/>
              </a:spcBef>
              <a:spcAft>
                <a:spcPts val="0"/>
              </a:spcAft>
              <a:buClrTx/>
              <a:buSzTx/>
              <a:buFontTx/>
              <a:buNone/>
              <a:tabLst/>
              <a:defRPr sz="3590" b="1" kern="1200" baseline="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nSpc>
                <a:spcPct val="120000"/>
              </a:lnSpc>
            </a:pPr>
            <a:r>
              <a:rPr lang="en-US" sz="3200" dirty="0">
                <a:latin typeface="Century Gothic" charset="0"/>
                <a:ea typeface="Century Gothic" charset="0"/>
                <a:cs typeface="Century Gothic" charset="0"/>
              </a:rPr>
              <a:t>P</a:t>
            </a:r>
            <a:r>
              <a:rPr lang="en-US" sz="3200" dirty="0" smtClean="0">
                <a:latin typeface="Century Gothic" charset="0"/>
                <a:ea typeface="Century Gothic" charset="0"/>
                <a:cs typeface="Century Gothic" charset="0"/>
              </a:rPr>
              <a:t>ayment </a:t>
            </a:r>
            <a:r>
              <a:rPr lang="en-US" sz="3200" dirty="0">
                <a:latin typeface="Century Gothic" charset="0"/>
                <a:ea typeface="Century Gothic" charset="0"/>
                <a:cs typeface="Century Gothic" charset="0"/>
              </a:rPr>
              <a:t>solutions tailored to the needs of </a:t>
            </a:r>
            <a:r>
              <a:rPr lang="en-US" sz="3200" dirty="0" smtClean="0">
                <a:latin typeface="Century Gothic" charset="0"/>
                <a:ea typeface="Century Gothic" charset="0"/>
                <a:cs typeface="Century Gothic" charset="0"/>
              </a:rPr>
              <a:t>your customers — and your software</a:t>
            </a:r>
            <a:endParaRPr lang="en-US" sz="3200" dirty="0">
              <a:latin typeface="Century Gothic" charset="0"/>
              <a:ea typeface="Century Gothic" charset="0"/>
              <a:cs typeface="Century Gothic" charset="0"/>
            </a:endParaRPr>
          </a:p>
          <a:p>
            <a:pPr>
              <a:lnSpc>
                <a:spcPct val="120000"/>
              </a:lnSpc>
            </a:pPr>
            <a:endParaRPr lang="en-US" sz="1800" b="0" dirty="0"/>
          </a:p>
          <a:p>
            <a:pPr>
              <a:lnSpc>
                <a:spcPct val="120000"/>
              </a:lnSpc>
            </a:pPr>
            <a:endParaRPr lang="en-US" sz="2800" b="0" dirty="0"/>
          </a:p>
          <a:p>
            <a:pPr>
              <a:lnSpc>
                <a:spcPct val="120000"/>
              </a:lnSpc>
            </a:pPr>
            <a:r>
              <a:rPr lang="en-US" sz="2800" b="0" dirty="0"/>
              <a:t>Enhanced user experience</a:t>
            </a:r>
          </a:p>
          <a:p>
            <a:pPr>
              <a:lnSpc>
                <a:spcPct val="120000"/>
              </a:lnSpc>
            </a:pPr>
            <a:endParaRPr lang="en-US" sz="2800" b="0" dirty="0"/>
          </a:p>
          <a:p>
            <a:pPr>
              <a:lnSpc>
                <a:spcPct val="120000"/>
              </a:lnSpc>
            </a:pPr>
            <a:r>
              <a:rPr lang="en-US" sz="2800" b="0" dirty="0"/>
              <a:t>Simplified boarding process</a:t>
            </a:r>
          </a:p>
          <a:p>
            <a:pPr>
              <a:lnSpc>
                <a:spcPct val="120000"/>
              </a:lnSpc>
            </a:pPr>
            <a:endParaRPr lang="en-US" sz="2800" b="0" dirty="0"/>
          </a:p>
          <a:p>
            <a:pPr>
              <a:lnSpc>
                <a:spcPct val="120000"/>
              </a:lnSpc>
            </a:pPr>
            <a:r>
              <a:rPr lang="en-US" sz="2800" b="0" dirty="0"/>
              <a:t>Bundle payments with point of sale</a:t>
            </a:r>
          </a:p>
          <a:p>
            <a:pPr>
              <a:lnSpc>
                <a:spcPct val="120000"/>
              </a:lnSpc>
            </a:pPr>
            <a:endParaRPr lang="en-US" sz="2800" b="0" dirty="0"/>
          </a:p>
          <a:p>
            <a:pPr>
              <a:lnSpc>
                <a:spcPct val="120000"/>
              </a:lnSpc>
            </a:pPr>
            <a:r>
              <a:rPr lang="en-US" sz="2800" b="0" dirty="0"/>
              <a:t>Earn more </a:t>
            </a:r>
            <a:r>
              <a:rPr lang="en-US" sz="2800" b="0" dirty="0" smtClean="0"/>
              <a:t>revenue</a:t>
            </a:r>
            <a:endParaRPr lang="en-US" sz="3000" b="0" dirty="0"/>
          </a:p>
          <a:p>
            <a:pPr>
              <a:lnSpc>
                <a:spcPct val="120000"/>
              </a:lnSpc>
            </a:pPr>
            <a:r>
              <a:rPr lang="en-US" sz="3000" b="0" dirty="0"/>
              <a:t> </a:t>
            </a:r>
          </a:p>
        </p:txBody>
      </p:sp>
      <p:pic>
        <p:nvPicPr>
          <p:cNvPr id="6" name="Picture 5" descr="mobile_phone2.jpg">
            <a:extLst>
              <a:ext uri="{FF2B5EF4-FFF2-40B4-BE49-F238E27FC236}">
                <a16:creationId xmlns:a16="http://schemas.microsoft.com/office/drawing/2014/main" xmlns="" id="{03B6E49C-0017-4442-AFBD-AF2BF44215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69"/>
          <a:stretch/>
        </p:blipFill>
        <p:spPr>
          <a:xfrm>
            <a:off x="9065172" y="-77252"/>
            <a:ext cx="9277797" cy="10364252"/>
          </a:xfrm>
          <a:prstGeom prst="rect">
            <a:avLst/>
          </a:prstGeom>
        </p:spPr>
      </p:pic>
      <p:sp>
        <p:nvSpPr>
          <p:cNvPr id="7" name="Slide Number Placeholder 1"/>
          <p:cNvSpPr txBox="1">
            <a:spLocks/>
          </p:cNvSpPr>
          <p:nvPr/>
        </p:nvSpPr>
        <p:spPr>
          <a:xfrm>
            <a:off x="692364" y="9684545"/>
            <a:ext cx="718828"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5</a:t>
            </a:fld>
            <a:endParaRPr lang="en-US" sz="1200" dirty="0"/>
          </a:p>
        </p:txBody>
      </p:sp>
      <p:sp>
        <p:nvSpPr>
          <p:cNvPr id="8" name="Footer Placeholder 2"/>
          <p:cNvSpPr txBox="1">
            <a:spLocks/>
          </p:cNvSpPr>
          <p:nvPr/>
        </p:nvSpPr>
        <p:spPr>
          <a:xfrm>
            <a:off x="1709386" y="9604535"/>
            <a:ext cx="706885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178492248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Partnering with TSYS</a:t>
            </a:r>
          </a:p>
        </p:txBody>
      </p:sp>
      <p:sp>
        <p:nvSpPr>
          <p:cNvPr id="19" name="Text Placeholder 18"/>
          <p:cNvSpPr>
            <a:spLocks noGrp="1"/>
          </p:cNvSpPr>
          <p:nvPr>
            <p:ph type="body" sz="quarter" idx="10"/>
          </p:nvPr>
        </p:nvSpPr>
        <p:spPr>
          <a:xfrm>
            <a:off x="9376742" y="1771650"/>
            <a:ext cx="7011987" cy="7463790"/>
          </a:xfrm>
        </p:spPr>
        <p:txBody>
          <a:bodyPr/>
          <a:lstStyle/>
          <a:p>
            <a:pPr lvl="0">
              <a:lnSpc>
                <a:spcPct val="120000"/>
              </a:lnSpc>
            </a:pPr>
            <a:r>
              <a:rPr lang="en-US" sz="3200" b="1" dirty="0">
                <a:solidFill>
                  <a:srgbClr val="514C48">
                    <a:lumMod val="75000"/>
                  </a:srgbClr>
                </a:solidFill>
              </a:rPr>
              <a:t>Let us handle the complexity of payments.</a:t>
            </a:r>
          </a:p>
          <a:p>
            <a:pPr lvl="0">
              <a:lnSpc>
                <a:spcPct val="120000"/>
              </a:lnSpc>
            </a:pPr>
            <a:endParaRPr lang="en-US" sz="1800" dirty="0">
              <a:solidFill>
                <a:srgbClr val="514C48">
                  <a:lumMod val="75000"/>
                </a:srgbClr>
              </a:solidFill>
            </a:endParaRPr>
          </a:p>
          <a:p>
            <a:pPr lvl="0">
              <a:lnSpc>
                <a:spcPct val="120000"/>
              </a:lnSpc>
            </a:pPr>
            <a:r>
              <a:rPr lang="en-US" sz="2800" dirty="0">
                <a:solidFill>
                  <a:srgbClr val="514C48">
                    <a:lumMod val="75000"/>
                  </a:srgbClr>
                </a:solidFill>
              </a:rPr>
              <a:t>Risk and compliance</a:t>
            </a:r>
            <a:br>
              <a:rPr lang="en-US" sz="2800" dirty="0">
                <a:solidFill>
                  <a:srgbClr val="514C48">
                    <a:lumMod val="75000"/>
                  </a:srgbClr>
                </a:solidFill>
              </a:rPr>
            </a:br>
            <a:r>
              <a:rPr lang="en-US" sz="2800" dirty="0">
                <a:solidFill>
                  <a:srgbClr val="514C48">
                    <a:lumMod val="75000"/>
                  </a:srgbClr>
                </a:solidFill>
              </a:rPr>
              <a:t/>
            </a:r>
            <a:br>
              <a:rPr lang="en-US" sz="2800" dirty="0">
                <a:solidFill>
                  <a:srgbClr val="514C48">
                    <a:lumMod val="75000"/>
                  </a:srgbClr>
                </a:solidFill>
              </a:rPr>
            </a:br>
            <a:r>
              <a:rPr lang="en-US" sz="2800" dirty="0">
                <a:solidFill>
                  <a:srgbClr val="514C48">
                    <a:lumMod val="75000"/>
                  </a:srgbClr>
                </a:solidFill>
              </a:rPr>
              <a:t>Underwriting and regulatory issues</a:t>
            </a:r>
            <a:br>
              <a:rPr lang="en-US" sz="2800" dirty="0">
                <a:solidFill>
                  <a:srgbClr val="514C48">
                    <a:lumMod val="75000"/>
                  </a:srgbClr>
                </a:solidFill>
              </a:rPr>
            </a:br>
            <a:r>
              <a:rPr lang="en-US" sz="2800" dirty="0">
                <a:solidFill>
                  <a:srgbClr val="514C48">
                    <a:lumMod val="75000"/>
                  </a:srgbClr>
                </a:solidFill>
              </a:rPr>
              <a:t/>
            </a:r>
            <a:br>
              <a:rPr lang="en-US" sz="2800" dirty="0">
                <a:solidFill>
                  <a:srgbClr val="514C48">
                    <a:lumMod val="75000"/>
                  </a:srgbClr>
                </a:solidFill>
              </a:rPr>
            </a:br>
            <a:r>
              <a:rPr lang="en-US" sz="2800" dirty="0">
                <a:solidFill>
                  <a:srgbClr val="514C48">
                    <a:lumMod val="75000"/>
                  </a:srgbClr>
                </a:solidFill>
              </a:rPr>
              <a:t>Expense and burden of becoming a registered payment facilitator</a:t>
            </a:r>
          </a:p>
          <a:p>
            <a:endParaRPr lang="en-US" dirty="0"/>
          </a:p>
        </p:txBody>
      </p:sp>
      <p:sp>
        <p:nvSpPr>
          <p:cNvPr id="6" name="TextBox 5"/>
          <p:cNvSpPr txBox="1"/>
          <p:nvPr/>
        </p:nvSpPr>
        <p:spPr>
          <a:xfrm>
            <a:off x="10399595" y="3480179"/>
            <a:ext cx="6496334" cy="2702258"/>
          </a:xfrm>
          <a:prstGeom prst="rect">
            <a:avLst/>
          </a:prstGeom>
        </p:spPr>
        <p:txBody>
          <a:bodyPr vert="horz" wrap="square" lIns="163284" tIns="81642" rIns="163284" bIns="81642" rtlCol="0">
            <a:noAutofit/>
          </a:bodyPr>
          <a:lstStyle/>
          <a:p>
            <a:pPr marL="0" marR="0" lvl="0" indent="0" algn="l" defTabSz="816422"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A1AF"/>
              </a:solidFill>
              <a:effectLst/>
              <a:uLnTx/>
              <a:uFillTx/>
              <a:latin typeface="Calibri" charset="0"/>
              <a:ea typeface="ＭＳ Ｐゴシック" charset="0"/>
            </a:endParaRPr>
          </a:p>
        </p:txBody>
      </p:sp>
      <p:pic>
        <p:nvPicPr>
          <p:cNvPr id="8" name="Picture Placeholder 7"/>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a:stretch/>
        </p:blipFill>
        <p:spPr>
          <a:xfrm>
            <a:off x="-17724" y="0"/>
            <a:ext cx="8392467" cy="10308771"/>
          </a:xfrm>
        </p:spPr>
      </p:pic>
      <p:sp>
        <p:nvSpPr>
          <p:cNvPr id="7" name="Slide Number Placeholder 1"/>
          <p:cNvSpPr txBox="1">
            <a:spLocks/>
          </p:cNvSpPr>
          <p:nvPr/>
        </p:nvSpPr>
        <p:spPr>
          <a:xfrm>
            <a:off x="17457358" y="9552624"/>
            <a:ext cx="872748"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6</a:t>
            </a:fld>
            <a:endParaRPr lang="en-US" sz="1200" dirty="0"/>
          </a:p>
        </p:txBody>
      </p:sp>
      <p:sp>
        <p:nvSpPr>
          <p:cNvPr id="9" name="Footer Placeholder 2"/>
          <p:cNvSpPr txBox="1">
            <a:spLocks/>
          </p:cNvSpPr>
          <p:nvPr/>
        </p:nvSpPr>
        <p:spPr>
          <a:xfrm>
            <a:off x="9444679" y="9502616"/>
            <a:ext cx="714886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71423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54C03-49D8-4FB9-B9E6-74C801EC6416}"/>
              </a:ext>
            </a:extLst>
          </p:cNvPr>
          <p:cNvSpPr>
            <a:spLocks noGrp="1"/>
          </p:cNvSpPr>
          <p:nvPr>
            <p:ph type="title"/>
          </p:nvPr>
        </p:nvSpPr>
        <p:spPr>
          <a:xfrm>
            <a:off x="9362676" y="704329"/>
            <a:ext cx="7606887" cy="885825"/>
          </a:xfrm>
        </p:spPr>
        <p:txBody>
          <a:bodyPr/>
          <a:lstStyle/>
          <a:p>
            <a:r>
              <a:rPr lang="en-US" dirty="0" smtClean="0"/>
              <a:t>Our Payment </a:t>
            </a:r>
            <a:r>
              <a:rPr lang="en-US" dirty="0"/>
              <a:t>facilitation </a:t>
            </a:r>
            <a:r>
              <a:rPr lang="en-US" dirty="0" smtClean="0"/>
              <a:t>options</a:t>
            </a:r>
            <a:endParaRPr lang="en-US" dirty="0"/>
          </a:p>
        </p:txBody>
      </p:sp>
      <p:sp>
        <p:nvSpPr>
          <p:cNvPr id="3" name="Text Placeholder 2">
            <a:extLst>
              <a:ext uri="{FF2B5EF4-FFF2-40B4-BE49-F238E27FC236}">
                <a16:creationId xmlns:a16="http://schemas.microsoft.com/office/drawing/2014/main" xmlns="" id="{95F03440-B893-402B-9C28-E12A986DC3DB}"/>
              </a:ext>
            </a:extLst>
          </p:cNvPr>
          <p:cNvSpPr>
            <a:spLocks noGrp="1"/>
          </p:cNvSpPr>
          <p:nvPr>
            <p:ph type="body" sz="quarter" idx="10"/>
          </p:nvPr>
        </p:nvSpPr>
        <p:spPr>
          <a:xfrm>
            <a:off x="9376742" y="1771650"/>
            <a:ext cx="7011987" cy="7811021"/>
          </a:xfrm>
        </p:spPr>
        <p:txBody>
          <a:bodyPr/>
          <a:lstStyle/>
          <a:p>
            <a:pPr lvl="0" fontAlgn="base">
              <a:lnSpc>
                <a:spcPct val="120000"/>
              </a:lnSpc>
              <a:spcBef>
                <a:spcPct val="0"/>
              </a:spcBef>
              <a:spcAft>
                <a:spcPct val="0"/>
              </a:spcAft>
            </a:pPr>
            <a:r>
              <a:rPr lang="en-US" sz="3200" b="1" dirty="0">
                <a:solidFill>
                  <a:srgbClr val="00406E">
                    <a:lumMod val="50000"/>
                  </a:srgbClr>
                </a:solidFill>
                <a:latin typeface="Century Gothic" charset="0"/>
                <a:ea typeface="Century Gothic" charset="0"/>
                <a:cs typeface="Century Gothic" charset="0"/>
              </a:rPr>
              <a:t>Two program options to meet your needs:</a:t>
            </a:r>
          </a:p>
          <a:p>
            <a:pPr lvl="0" fontAlgn="base">
              <a:lnSpc>
                <a:spcPct val="120000"/>
              </a:lnSpc>
              <a:spcBef>
                <a:spcPct val="0"/>
              </a:spcBef>
              <a:spcAft>
                <a:spcPct val="0"/>
              </a:spcAft>
            </a:pPr>
            <a:endParaRPr lang="en-US" sz="2800" b="1" dirty="0">
              <a:solidFill>
                <a:srgbClr val="00406E">
                  <a:lumMod val="50000"/>
                </a:srgbClr>
              </a:solidFill>
              <a:latin typeface="Century Gothic" charset="0"/>
              <a:ea typeface="Century Gothic" charset="0"/>
              <a:cs typeface="Century Gothic" charset="0"/>
            </a:endParaRPr>
          </a:p>
          <a:p>
            <a:pPr lvl="0" fontAlgn="base">
              <a:lnSpc>
                <a:spcPct val="120000"/>
              </a:lnSpc>
              <a:spcBef>
                <a:spcPct val="0"/>
              </a:spcBef>
              <a:spcAft>
                <a:spcPct val="0"/>
              </a:spcAft>
            </a:pPr>
            <a:r>
              <a:rPr lang="en-US" sz="2800" dirty="0">
                <a:solidFill>
                  <a:srgbClr val="00406E">
                    <a:lumMod val="50000"/>
                  </a:srgbClr>
                </a:solidFill>
                <a:latin typeface="Century Gothic" charset="0"/>
                <a:ea typeface="Century Gothic" charset="0"/>
                <a:cs typeface="Century Gothic" charset="0"/>
              </a:rPr>
              <a:t>Retail </a:t>
            </a:r>
            <a:r>
              <a:rPr lang="en-US" sz="2800" dirty="0" smtClean="0">
                <a:solidFill>
                  <a:srgbClr val="00406E">
                    <a:lumMod val="50000"/>
                  </a:srgbClr>
                </a:solidFill>
                <a:latin typeface="Century Gothic" charset="0"/>
                <a:ea typeface="Century Gothic" charset="0"/>
                <a:cs typeface="Century Gothic" charset="0"/>
              </a:rPr>
              <a:t>Facilitation </a:t>
            </a:r>
            <a:r>
              <a:rPr lang="en-US" sz="2800" dirty="0">
                <a:solidFill>
                  <a:srgbClr val="00406E">
                    <a:lumMod val="50000"/>
                  </a:srgbClr>
                </a:solidFill>
                <a:latin typeface="Century Gothic" charset="0"/>
                <a:ea typeface="Century Gothic" charset="0"/>
                <a:cs typeface="Century Gothic" charset="0"/>
              </a:rPr>
              <a:t/>
            </a:r>
            <a:br>
              <a:rPr lang="en-US" sz="2800" dirty="0">
                <a:solidFill>
                  <a:srgbClr val="00406E">
                    <a:lumMod val="50000"/>
                  </a:srgbClr>
                </a:solidFill>
                <a:latin typeface="Century Gothic" charset="0"/>
                <a:ea typeface="Century Gothic" charset="0"/>
                <a:cs typeface="Century Gothic" charset="0"/>
              </a:rPr>
            </a:br>
            <a:r>
              <a:rPr lang="en-US" sz="2800" dirty="0">
                <a:solidFill>
                  <a:srgbClr val="00406E">
                    <a:lumMod val="50000"/>
                  </a:srgbClr>
                </a:solidFill>
                <a:latin typeface="Century Gothic" charset="0"/>
                <a:ea typeface="Century Gothic" charset="0"/>
                <a:cs typeface="Century Gothic" charset="0"/>
              </a:rPr>
              <a:t>	</a:t>
            </a:r>
          </a:p>
          <a:p>
            <a:pPr lvl="0" fontAlgn="base">
              <a:lnSpc>
                <a:spcPct val="120000"/>
              </a:lnSpc>
              <a:spcBef>
                <a:spcPct val="0"/>
              </a:spcBef>
              <a:spcAft>
                <a:spcPct val="0"/>
              </a:spcAft>
            </a:pPr>
            <a:r>
              <a:rPr lang="en-US" sz="2800" dirty="0">
                <a:solidFill>
                  <a:srgbClr val="00406E">
                    <a:lumMod val="50000"/>
                  </a:srgbClr>
                </a:solidFill>
                <a:latin typeface="Century Gothic" charset="0"/>
                <a:ea typeface="Century Gothic" charset="0"/>
                <a:cs typeface="Century Gothic" charset="0"/>
              </a:rPr>
              <a:t>Wholesale Payment Facilitation </a:t>
            </a:r>
          </a:p>
          <a:p>
            <a:pPr lvl="0" fontAlgn="base">
              <a:lnSpc>
                <a:spcPct val="120000"/>
              </a:lnSpc>
              <a:spcBef>
                <a:spcPct val="0"/>
              </a:spcBef>
              <a:spcAft>
                <a:spcPct val="0"/>
              </a:spcAft>
            </a:pPr>
            <a:endParaRPr lang="en-US" sz="2800" dirty="0">
              <a:solidFill>
                <a:srgbClr val="00406E">
                  <a:lumMod val="50000"/>
                </a:srgbClr>
              </a:solidFill>
              <a:latin typeface="Century Gothic" charset="0"/>
              <a:ea typeface="Century Gothic" charset="0"/>
              <a:cs typeface="Century Gothic" charset="0"/>
            </a:endParaRPr>
          </a:p>
          <a:p>
            <a:pPr lvl="0" fontAlgn="base">
              <a:lnSpc>
                <a:spcPct val="120000"/>
              </a:lnSpc>
              <a:spcBef>
                <a:spcPct val="0"/>
              </a:spcBef>
              <a:spcAft>
                <a:spcPct val="0"/>
              </a:spcAft>
            </a:pPr>
            <a:r>
              <a:rPr lang="en-US" sz="2800" b="1" dirty="0">
                <a:solidFill>
                  <a:srgbClr val="00406E">
                    <a:lumMod val="50000"/>
                  </a:srgbClr>
                </a:solidFill>
                <a:latin typeface="Century Gothic" charset="0"/>
                <a:ea typeface="Century Gothic" charset="0"/>
                <a:cs typeface="Century Gothic" charset="0"/>
              </a:rPr>
              <a:t>Benefit from </a:t>
            </a:r>
            <a:r>
              <a:rPr lang="en-US" sz="2800" b="1" dirty="0" smtClean="0">
                <a:solidFill>
                  <a:srgbClr val="00406E">
                    <a:lumMod val="50000"/>
                  </a:srgbClr>
                </a:solidFill>
                <a:latin typeface="Century Gothic" charset="0"/>
                <a:ea typeface="Century Gothic" charset="0"/>
                <a:cs typeface="Century Gothic" charset="0"/>
              </a:rPr>
              <a:t>our </a:t>
            </a:r>
            <a:r>
              <a:rPr lang="en-US" sz="2800" b="1" dirty="0" err="1" smtClean="0">
                <a:solidFill>
                  <a:srgbClr val="00406E">
                    <a:lumMod val="50000"/>
                  </a:srgbClr>
                </a:solidFill>
                <a:latin typeface="Century Gothic" charset="0"/>
                <a:ea typeface="Century Gothic" charset="0"/>
                <a:cs typeface="Century Gothic" charset="0"/>
              </a:rPr>
              <a:t>ProPay</a:t>
            </a:r>
            <a:r>
              <a:rPr lang="en-US" sz="2800" b="1" dirty="0" smtClean="0">
                <a:solidFill>
                  <a:srgbClr val="00406E">
                    <a:lumMod val="50000"/>
                  </a:srgbClr>
                </a:solidFill>
                <a:latin typeface="Century Gothic" charset="0"/>
                <a:ea typeface="Century Gothic" charset="0"/>
                <a:cs typeface="Century Gothic" charset="0"/>
              </a:rPr>
              <a:t> </a:t>
            </a:r>
            <a:r>
              <a:rPr lang="en-US" sz="2800" b="1" dirty="0">
                <a:solidFill>
                  <a:srgbClr val="00406E">
                    <a:lumMod val="50000"/>
                  </a:srgbClr>
                </a:solidFill>
                <a:latin typeface="Century Gothic" charset="0"/>
                <a:ea typeface="Century Gothic" charset="0"/>
                <a:cs typeface="Century Gothic" charset="0"/>
              </a:rPr>
              <a:t>payment facilitation capabilities, but have the option to transition to becoming a registered payment facilitator yourself. </a:t>
            </a:r>
          </a:p>
          <a:p>
            <a:endParaRPr lang="en-US" dirty="0"/>
          </a:p>
        </p:txBody>
      </p:sp>
      <p:pic>
        <p:nvPicPr>
          <p:cNvPr id="10" name="Picture Placeholder 4">
            <a:extLst>
              <a:ext uri="{FF2B5EF4-FFF2-40B4-BE49-F238E27FC236}">
                <a16:creationId xmlns:a16="http://schemas.microsoft.com/office/drawing/2014/main" xmlns="" id="{6983087A-85AF-4924-821D-70D5C36572B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22831" r="22831"/>
          <a:stretch>
            <a:fillRect/>
          </a:stretch>
        </p:blipFill>
        <p:spPr>
          <a:xfrm>
            <a:off x="0" y="0"/>
            <a:ext cx="8374063" cy="10287000"/>
          </a:xfrm>
        </p:spPr>
      </p:pic>
      <p:sp>
        <p:nvSpPr>
          <p:cNvPr id="5" name="Slide Number Placeholder 1"/>
          <p:cNvSpPr txBox="1">
            <a:spLocks/>
          </p:cNvSpPr>
          <p:nvPr/>
        </p:nvSpPr>
        <p:spPr>
          <a:xfrm>
            <a:off x="17457358" y="9552624"/>
            <a:ext cx="872748"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7</a:t>
            </a:fld>
            <a:endParaRPr lang="en-US" sz="1200" dirty="0"/>
          </a:p>
        </p:txBody>
      </p:sp>
      <p:sp>
        <p:nvSpPr>
          <p:cNvPr id="6" name="Footer Placeholder 2"/>
          <p:cNvSpPr txBox="1">
            <a:spLocks/>
          </p:cNvSpPr>
          <p:nvPr/>
        </p:nvSpPr>
        <p:spPr>
          <a:xfrm>
            <a:off x="9444679" y="9502616"/>
            <a:ext cx="714886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418834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248" y="749518"/>
            <a:ext cx="7938801" cy="885825"/>
          </a:xfrm>
        </p:spPr>
        <p:txBody>
          <a:bodyPr/>
          <a:lstStyle/>
          <a:p>
            <a:r>
              <a:rPr lang="en-US" dirty="0" smtClean="0"/>
              <a:t>Retail </a:t>
            </a:r>
            <a:r>
              <a:rPr lang="en-US" dirty="0"/>
              <a:t>facilitation: Rewards without risk </a:t>
            </a:r>
            <a:br>
              <a:rPr lang="en-US" dirty="0"/>
            </a:br>
            <a:endParaRPr lang="en-US" baseline="30000" dirty="0"/>
          </a:p>
        </p:txBody>
      </p:sp>
      <p:sp>
        <p:nvSpPr>
          <p:cNvPr id="6" name="Text Placeholder 5"/>
          <p:cNvSpPr>
            <a:spLocks noGrp="1"/>
          </p:cNvSpPr>
          <p:nvPr>
            <p:ph type="body" sz="quarter" idx="12"/>
          </p:nvPr>
        </p:nvSpPr>
        <p:spPr>
          <a:xfrm>
            <a:off x="9831002" y="4320894"/>
            <a:ext cx="5157669" cy="5999921"/>
          </a:xfrm>
        </p:spPr>
        <p:txBody>
          <a:bodyPr/>
          <a:lstStyle/>
          <a:p>
            <a:pPr>
              <a:spcBef>
                <a:spcPts val="1200"/>
              </a:spcBef>
            </a:pPr>
            <a:endParaRPr lang="en-US" sz="4400" b="1" baseline="30000" dirty="0"/>
          </a:p>
          <a:p>
            <a:pPr>
              <a:spcBef>
                <a:spcPts val="1200"/>
              </a:spcBef>
            </a:pPr>
            <a:endParaRPr lang="en-US" sz="3600" baseline="30000" dirty="0"/>
          </a:p>
          <a:p>
            <a:pPr>
              <a:spcBef>
                <a:spcPts val="1200"/>
              </a:spcBef>
            </a:pPr>
            <a:r>
              <a:rPr lang="en-US" sz="6600" b="1" baseline="30000" dirty="0"/>
              <a:t>   </a:t>
            </a:r>
          </a:p>
        </p:txBody>
      </p:sp>
      <p:sp>
        <p:nvSpPr>
          <p:cNvPr id="41" name="TextBox 40"/>
          <p:cNvSpPr txBox="1"/>
          <p:nvPr/>
        </p:nvSpPr>
        <p:spPr>
          <a:xfrm>
            <a:off x="-274114" y="2151620"/>
            <a:ext cx="1828800" cy="1371600"/>
          </a:xfrm>
          <a:prstGeom prst="rect">
            <a:avLst/>
          </a:prstGeom>
        </p:spPr>
        <p:txBody>
          <a:bodyPr vert="horz" wrap="none" lIns="163284" tIns="81642" rIns="163284" bIns="81642" rtlCol="0">
            <a:noAutofit/>
          </a:bodyPr>
          <a:lstStyle/>
          <a:p>
            <a:endParaRPr lang="en-US" sz="2100" dirty="0">
              <a:solidFill>
                <a:srgbClr val="00A1AF"/>
              </a:solidFill>
            </a:endParaRPr>
          </a:p>
        </p:txBody>
      </p:sp>
      <p:sp>
        <p:nvSpPr>
          <p:cNvPr id="3" name="Text Placeholder 2"/>
          <p:cNvSpPr>
            <a:spLocks noGrp="1"/>
          </p:cNvSpPr>
          <p:nvPr>
            <p:ph type="body" sz="quarter" idx="10"/>
          </p:nvPr>
        </p:nvSpPr>
        <p:spPr>
          <a:xfrm>
            <a:off x="9362676" y="1814539"/>
            <a:ext cx="7938801" cy="1213288"/>
          </a:xfrm>
        </p:spPr>
        <p:txBody>
          <a:bodyPr/>
          <a:lstStyle/>
          <a:p>
            <a:pPr>
              <a:lnSpc>
                <a:spcPct val="120000"/>
              </a:lnSpc>
            </a:pPr>
            <a:r>
              <a:rPr lang="en-US" sz="3200" b="1" dirty="0"/>
              <a:t>Create customized offers for your business — all under our </a:t>
            </a:r>
            <a:r>
              <a:rPr lang="en-US" sz="3200" b="1" dirty="0" err="1" smtClean="0"/>
              <a:t>ProPay</a:t>
            </a:r>
            <a:r>
              <a:rPr lang="en-US" sz="3200" b="1" dirty="0" smtClean="0"/>
              <a:t> payment </a:t>
            </a:r>
            <a:r>
              <a:rPr lang="en-US" sz="3200" b="1" dirty="0"/>
              <a:t>facilitation registration.  </a:t>
            </a:r>
          </a:p>
          <a:p>
            <a:pPr>
              <a:lnSpc>
                <a:spcPct val="120000"/>
              </a:lnSpc>
            </a:pPr>
            <a:endParaRPr lang="en-US" sz="3200" b="1" dirty="0"/>
          </a:p>
          <a:p>
            <a:pPr>
              <a:lnSpc>
                <a:spcPct val="120000"/>
              </a:lnSpc>
            </a:pPr>
            <a:r>
              <a:rPr lang="en-US" sz="3200" b="1" dirty="0"/>
              <a:t>We </a:t>
            </a:r>
            <a:r>
              <a:rPr lang="en-US" sz="3200" b="1" dirty="0" smtClean="0"/>
              <a:t>can handle</a:t>
            </a:r>
            <a:r>
              <a:rPr lang="en-US" sz="3200" b="1" dirty="0"/>
              <a:t>:</a:t>
            </a:r>
            <a:r>
              <a:rPr lang="en-US" dirty="0"/>
              <a:t/>
            </a:r>
            <a:br>
              <a:rPr lang="en-US" dirty="0"/>
            </a:br>
            <a:endParaRPr lang="en-US" dirty="0"/>
          </a:p>
          <a:p>
            <a:pPr>
              <a:lnSpc>
                <a:spcPct val="120000"/>
              </a:lnSpc>
            </a:pPr>
            <a:r>
              <a:rPr lang="en-US" sz="2800" dirty="0"/>
              <a:t>Processing and directing payments</a:t>
            </a:r>
          </a:p>
          <a:p>
            <a:pPr>
              <a:lnSpc>
                <a:spcPct val="120000"/>
              </a:lnSpc>
            </a:pPr>
            <a:r>
              <a:rPr lang="en-US" sz="2800" dirty="0"/>
              <a:t/>
            </a:r>
            <a:br>
              <a:rPr lang="en-US" sz="2800" dirty="0"/>
            </a:br>
            <a:r>
              <a:rPr lang="en-US" sz="2800" dirty="0"/>
              <a:t>Risk management</a:t>
            </a:r>
          </a:p>
          <a:p>
            <a:pPr>
              <a:lnSpc>
                <a:spcPct val="120000"/>
              </a:lnSpc>
            </a:pPr>
            <a:endParaRPr lang="en-US" sz="2800" dirty="0"/>
          </a:p>
          <a:p>
            <a:pPr>
              <a:lnSpc>
                <a:spcPct val="120000"/>
              </a:lnSpc>
            </a:pPr>
            <a:r>
              <a:rPr lang="en-US" sz="2800" dirty="0" smtClean="0"/>
              <a:t>Liability for losses</a:t>
            </a:r>
            <a:endParaRPr lang="en-US" sz="4000" dirty="0"/>
          </a:p>
          <a:p>
            <a:pPr>
              <a:lnSpc>
                <a:spcPct val="120000"/>
              </a:lnSpc>
            </a:pPr>
            <a:endParaRPr lang="en-US" sz="2800" dirty="0"/>
          </a:p>
        </p:txBody>
      </p:sp>
      <p:sp>
        <p:nvSpPr>
          <p:cNvPr id="4" name="TextBox 3"/>
          <p:cNvSpPr txBox="1"/>
          <p:nvPr/>
        </p:nvSpPr>
        <p:spPr>
          <a:xfrm>
            <a:off x="16391467" y="7770268"/>
            <a:ext cx="914400" cy="914400"/>
          </a:xfrm>
          <a:prstGeom prst="rect">
            <a:avLst/>
          </a:prstGeom>
        </p:spPr>
        <p:txBody>
          <a:bodyPr vert="horz" wrap="none" lIns="91440" tIns="45720" rIns="91440" bIns="45720" rtlCol="0">
            <a:noAutofit/>
          </a:bodyPr>
          <a:lstStyle/>
          <a:p>
            <a:pPr marL="0" indent="0">
              <a:buFontTx/>
              <a:buNone/>
            </a:pPr>
            <a:endParaRPr lang="en-US" sz="1200" dirty="0">
              <a:solidFill>
                <a:schemeClr val="accent2"/>
              </a:solidFill>
            </a:endParaRPr>
          </a:p>
        </p:txBody>
      </p:sp>
      <p:pic>
        <p:nvPicPr>
          <p:cNvPr id="10" name="Picture Placeholder 9" descr="A person cooking in a kitchen&#10;&#10;Description automatically generated">
            <a:extLst>
              <a:ext uri="{FF2B5EF4-FFF2-40B4-BE49-F238E27FC236}">
                <a16:creationId xmlns:a16="http://schemas.microsoft.com/office/drawing/2014/main" xmlns="" id="{D7793E4F-B39A-48FD-9154-79BE9CFA30BF}"/>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rcRect/>
          <a:stretch>
            <a:fillRect/>
          </a:stretch>
        </p:blipFill>
        <p:spPr/>
      </p:pic>
      <p:sp>
        <p:nvSpPr>
          <p:cNvPr id="8" name="Slide Number Placeholder 1"/>
          <p:cNvSpPr txBox="1">
            <a:spLocks/>
          </p:cNvSpPr>
          <p:nvPr/>
        </p:nvSpPr>
        <p:spPr>
          <a:xfrm>
            <a:off x="17457358" y="9552624"/>
            <a:ext cx="872748"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8</a:t>
            </a:fld>
            <a:endParaRPr lang="en-US" sz="1200" dirty="0"/>
          </a:p>
        </p:txBody>
      </p:sp>
      <p:sp>
        <p:nvSpPr>
          <p:cNvPr id="9" name="Footer Placeholder 2"/>
          <p:cNvSpPr txBox="1">
            <a:spLocks/>
          </p:cNvSpPr>
          <p:nvPr/>
        </p:nvSpPr>
        <p:spPr>
          <a:xfrm>
            <a:off x="9444679" y="9502616"/>
            <a:ext cx="714886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a:t>
            </a:r>
            <a:r>
              <a:rPr lang="en-US" sz="1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9070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8"/>
          <p:cNvSpPr>
            <a:spLocks noGrp="1"/>
          </p:cNvSpPr>
          <p:nvPr>
            <p:ph type="title"/>
          </p:nvPr>
        </p:nvSpPr>
        <p:spPr>
          <a:xfrm>
            <a:off x="761464" y="702118"/>
            <a:ext cx="7364212" cy="885825"/>
          </a:xfrm>
        </p:spPr>
        <p:txBody>
          <a:bodyPr>
            <a:normAutofit/>
          </a:bodyPr>
          <a:lstStyle/>
          <a:p>
            <a:pPr>
              <a:lnSpc>
                <a:spcPct val="100000"/>
              </a:lnSpc>
            </a:pPr>
            <a:r>
              <a:rPr lang="en-US" dirty="0"/>
              <a:t>Easy, streamlined onboarding &amp; Pricing</a:t>
            </a:r>
          </a:p>
        </p:txBody>
      </p:sp>
      <p:sp>
        <p:nvSpPr>
          <p:cNvPr id="3" name="Text Placeholder 2"/>
          <p:cNvSpPr>
            <a:spLocks noGrp="1"/>
          </p:cNvSpPr>
          <p:nvPr>
            <p:ph type="body" sz="quarter" idx="10"/>
          </p:nvPr>
        </p:nvSpPr>
        <p:spPr>
          <a:xfrm>
            <a:off x="803603" y="1771651"/>
            <a:ext cx="7055294" cy="1581149"/>
          </a:xfrm>
        </p:spPr>
        <p:txBody>
          <a:bodyPr/>
          <a:lstStyle/>
          <a:p>
            <a:pPr>
              <a:lnSpc>
                <a:spcPct val="120000"/>
              </a:lnSpc>
            </a:pPr>
            <a:endParaRPr lang="en-US" sz="2800" b="1" dirty="0"/>
          </a:p>
          <a:p>
            <a:pPr>
              <a:lnSpc>
                <a:spcPct val="120000"/>
              </a:lnSpc>
            </a:pPr>
            <a:r>
              <a:rPr lang="en-US" sz="3200" b="1" dirty="0"/>
              <a:t>Gain a competitive edge.</a:t>
            </a:r>
          </a:p>
          <a:p>
            <a:pPr>
              <a:lnSpc>
                <a:spcPct val="120000"/>
              </a:lnSpc>
            </a:pPr>
            <a:endParaRPr lang="en-US" sz="2800" dirty="0"/>
          </a:p>
          <a:p>
            <a:pPr>
              <a:lnSpc>
                <a:spcPct val="120000"/>
              </a:lnSpc>
            </a:pPr>
            <a:endParaRPr lang="en-US" sz="2400" dirty="0"/>
          </a:p>
          <a:p>
            <a:pPr>
              <a:lnSpc>
                <a:spcPct val="120000"/>
              </a:lnSpc>
            </a:pPr>
            <a:r>
              <a:rPr lang="en-US" sz="2800" dirty="0"/>
              <a:t>Establish new accounts in minutes</a:t>
            </a:r>
          </a:p>
          <a:p>
            <a:pPr>
              <a:lnSpc>
                <a:spcPct val="120000"/>
              </a:lnSpc>
            </a:pPr>
            <a:endParaRPr lang="en-US" sz="2800" dirty="0"/>
          </a:p>
          <a:p>
            <a:pPr>
              <a:lnSpc>
                <a:spcPct val="120000"/>
              </a:lnSpc>
            </a:pPr>
            <a:r>
              <a:rPr lang="en-US" sz="2800" dirty="0"/>
              <a:t>Customers only need to complete </a:t>
            </a:r>
            <a:br>
              <a:rPr lang="en-US" sz="2800" dirty="0"/>
            </a:br>
            <a:r>
              <a:rPr lang="en-US" sz="2800" dirty="0"/>
              <a:t>the short-form merchant application</a:t>
            </a:r>
          </a:p>
          <a:p>
            <a:pPr>
              <a:lnSpc>
                <a:spcPct val="120000"/>
              </a:lnSpc>
            </a:pPr>
            <a:r>
              <a:rPr lang="en-US" sz="2800" dirty="0"/>
              <a:t/>
            </a:r>
            <a:br>
              <a:rPr lang="en-US" sz="2800" dirty="0"/>
            </a:br>
            <a:r>
              <a:rPr lang="en-US" sz="2800" dirty="0"/>
              <a:t>Simplify pricing with a</a:t>
            </a:r>
            <a:r>
              <a:rPr lang="en-US" sz="2800" dirty="0" smtClean="0"/>
              <a:t> </a:t>
            </a:r>
            <a:r>
              <a:rPr lang="en-US" sz="2800" dirty="0"/>
              <a:t>flat rate</a:t>
            </a:r>
            <a:r>
              <a:rPr lang="en-US" sz="2400" dirty="0"/>
              <a:t/>
            </a:r>
            <a:br>
              <a:rPr lang="en-US" sz="2400" dirty="0"/>
            </a:br>
            <a:r>
              <a:rPr lang="en-US" sz="2400" dirty="0"/>
              <a:t/>
            </a:r>
            <a:br>
              <a:rPr lang="en-US" sz="2400" dirty="0"/>
            </a:br>
            <a:endParaRPr lang="en-US" sz="2400" dirty="0"/>
          </a:p>
        </p:txBody>
      </p:sp>
      <p:sp>
        <p:nvSpPr>
          <p:cNvPr id="10" name="Text Placeholder 15"/>
          <p:cNvSpPr txBox="1">
            <a:spLocks/>
          </p:cNvSpPr>
          <p:nvPr/>
        </p:nvSpPr>
        <p:spPr>
          <a:xfrm>
            <a:off x="1388452" y="5128435"/>
            <a:ext cx="7928693" cy="4465975"/>
          </a:xfrm>
          <a:prstGeom prst="rect">
            <a:avLst/>
          </a:prstGeom>
        </p:spPr>
        <p:txBody>
          <a:bodyPr/>
          <a:lstStyle>
            <a:lvl1pPr marL="0" marR="0" indent="0" algn="l" defTabSz="816422" rtl="0" eaLnBrk="1" fontAlgn="auto" latinLnBrk="0" hangingPunct="1">
              <a:lnSpc>
                <a:spcPct val="100000"/>
              </a:lnSpc>
              <a:spcBef>
                <a:spcPct val="20000"/>
              </a:spcBef>
              <a:spcAft>
                <a:spcPts val="0"/>
              </a:spcAft>
              <a:buClrTx/>
              <a:buSzTx/>
              <a:buFontTx/>
              <a:buNone/>
              <a:tabLst/>
              <a:defRPr sz="2400" b="0" kern="1200">
                <a:solidFill>
                  <a:schemeClr val="tx2">
                    <a:lumMod val="75000"/>
                  </a:schemeClr>
                </a:solidFill>
                <a:latin typeface="Century Gothic"/>
                <a:ea typeface="ＭＳ Ｐゴシック" charset="0"/>
                <a:cs typeface="Century Gothic"/>
              </a:defRPr>
            </a:lvl1pPr>
            <a:lvl2pPr marL="918475" indent="0" algn="l" defTabSz="816422" rtl="0" eaLnBrk="1" fontAlgn="base" hangingPunct="1">
              <a:spcBef>
                <a:spcPct val="20000"/>
              </a:spcBef>
              <a:spcAft>
                <a:spcPct val="0"/>
              </a:spcAft>
              <a:buFont typeface="Lucida Grande"/>
              <a:buChar char="➜"/>
              <a:defRPr sz="3600" kern="1200">
                <a:solidFill>
                  <a:schemeClr val="tx1"/>
                </a:solidFill>
                <a:latin typeface="Century Gothic"/>
                <a:ea typeface="ＭＳ Ｐゴシック" charset="0"/>
                <a:cs typeface="Century Gothic"/>
              </a:defRPr>
            </a:lvl2pPr>
            <a:lvl3pPr marL="1933333" indent="-300489" algn="l" defTabSz="816422" rtl="0" eaLnBrk="1" fontAlgn="base" hangingPunct="1">
              <a:spcBef>
                <a:spcPct val="20000"/>
              </a:spcBef>
              <a:spcAft>
                <a:spcPct val="0"/>
              </a:spcAft>
              <a:buFont typeface="Lucida Grande"/>
              <a:buChar char="➜"/>
              <a:defRPr sz="3200" kern="1200">
                <a:solidFill>
                  <a:schemeClr val="tx1"/>
                </a:solidFill>
                <a:latin typeface="Century Gothic"/>
                <a:ea typeface="ＭＳ Ｐゴシック" charset="0"/>
                <a:cs typeface="Century Gothic"/>
              </a:defRPr>
            </a:lvl3pPr>
            <a:lvl4pPr marL="2755424" indent="-306158" algn="l" defTabSz="816422" rtl="0" eaLnBrk="1" fontAlgn="base" hangingPunct="1">
              <a:spcBef>
                <a:spcPct val="20000"/>
              </a:spcBef>
              <a:spcAft>
                <a:spcPct val="0"/>
              </a:spcAft>
              <a:buFont typeface="Arial" charset="0"/>
              <a:buChar char="–"/>
              <a:defRPr sz="2900" kern="1200">
                <a:solidFill>
                  <a:schemeClr val="tx1"/>
                </a:solidFill>
                <a:latin typeface="Century Gothic"/>
                <a:ea typeface="ＭＳ Ｐゴシック" charset="0"/>
                <a:cs typeface="Century Gothic"/>
              </a:defRPr>
            </a:lvl4pPr>
            <a:lvl5pPr marL="3574682" indent="-308994" algn="l" defTabSz="816422" rtl="0" eaLnBrk="1" fontAlgn="base" hangingPunct="1">
              <a:spcBef>
                <a:spcPct val="20000"/>
              </a:spcBef>
              <a:spcAft>
                <a:spcPct val="0"/>
              </a:spcAft>
              <a:buFont typeface="Arial"/>
              <a:buChar char="»"/>
              <a:defRPr sz="2100" kern="1200">
                <a:solidFill>
                  <a:schemeClr val="tx1"/>
                </a:solidFill>
                <a:latin typeface="Century Gothic"/>
                <a:ea typeface="ＭＳ Ｐゴシック" charset="0"/>
                <a:cs typeface="Century Gothic"/>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nSpc>
                <a:spcPct val="150000"/>
              </a:lnSpc>
            </a:pPr>
            <a:endParaRPr lang="en-US" dirty="0"/>
          </a:p>
          <a:p>
            <a:pPr>
              <a:lnSpc>
                <a:spcPct val="150000"/>
              </a:lnSpc>
            </a:pPr>
            <a:endParaRPr lang="en-US" dirty="0"/>
          </a:p>
          <a:p>
            <a:endParaRPr lang="en-US" dirty="0"/>
          </a:p>
        </p:txBody>
      </p:sp>
      <p:pic>
        <p:nvPicPr>
          <p:cNvPr id="11" name="Picture 10">
            <a:extLst>
              <a:ext uri="{FF2B5EF4-FFF2-40B4-BE49-F238E27FC236}">
                <a16:creationId xmlns:a16="http://schemas.microsoft.com/office/drawing/2014/main" xmlns="" id="{E094EDE8-30A4-2647-993D-E362AE853D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933935" y="0"/>
            <a:ext cx="9354065" cy="10287000"/>
          </a:xfrm>
          <a:prstGeom prst="rect">
            <a:avLst/>
          </a:prstGeom>
        </p:spPr>
      </p:pic>
      <p:sp>
        <p:nvSpPr>
          <p:cNvPr id="12" name="Slide Number Placeholder 1"/>
          <p:cNvSpPr txBox="1">
            <a:spLocks/>
          </p:cNvSpPr>
          <p:nvPr/>
        </p:nvSpPr>
        <p:spPr>
          <a:xfrm>
            <a:off x="692364" y="9684545"/>
            <a:ext cx="807164"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pPr>
              <a:defRPr/>
            </a:pPr>
            <a:fld id="{51DEBD90-40E5-0243-8258-81F065F1725A}" type="slidenum">
              <a:rPr lang="en-US" sz="1200" smtClean="0"/>
              <a:pPr>
                <a:defRPr/>
              </a:pPr>
              <a:t>9</a:t>
            </a:fld>
            <a:endParaRPr lang="en-US" sz="1200" dirty="0"/>
          </a:p>
        </p:txBody>
      </p:sp>
      <p:sp>
        <p:nvSpPr>
          <p:cNvPr id="13" name="Footer Placeholder 2"/>
          <p:cNvSpPr txBox="1">
            <a:spLocks/>
          </p:cNvSpPr>
          <p:nvPr/>
        </p:nvSpPr>
        <p:spPr>
          <a:xfrm>
            <a:off x="1709385" y="9604535"/>
            <a:ext cx="6977415" cy="409575"/>
          </a:xfrm>
          <a:prstGeom prst="rect">
            <a:avLst/>
          </a:prstGeom>
        </p:spPr>
        <p:txBody>
          <a:bodyPr/>
          <a:lstStyle>
            <a:defPPr>
              <a:defRPr lang="en-US"/>
            </a:defPPr>
            <a:lvl1pPr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816422"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632844"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449266"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265688" algn="l" defTabSz="81642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082110" algn="l" defTabSz="816422" rtl="0" eaLnBrk="1" latinLnBrk="0" hangingPunct="1">
              <a:defRPr kern="1200">
                <a:solidFill>
                  <a:schemeClr val="tx1"/>
                </a:solidFill>
                <a:latin typeface="Calibri" charset="0"/>
                <a:ea typeface="ＭＳ Ｐゴシック" charset="0"/>
                <a:cs typeface="ＭＳ Ｐゴシック" charset="0"/>
              </a:defRPr>
            </a:lvl6pPr>
            <a:lvl7pPr marL="4898532" algn="l" defTabSz="816422" rtl="0" eaLnBrk="1" latinLnBrk="0" hangingPunct="1">
              <a:defRPr kern="1200">
                <a:solidFill>
                  <a:schemeClr val="tx1"/>
                </a:solidFill>
                <a:latin typeface="Calibri" charset="0"/>
                <a:ea typeface="ＭＳ Ｐゴシック" charset="0"/>
                <a:cs typeface="ＭＳ Ｐゴシック" charset="0"/>
              </a:defRPr>
            </a:lvl7pPr>
            <a:lvl8pPr marL="5714954" algn="l" defTabSz="816422" rtl="0" eaLnBrk="1" latinLnBrk="0" hangingPunct="1">
              <a:defRPr kern="1200">
                <a:solidFill>
                  <a:schemeClr val="tx1"/>
                </a:solidFill>
                <a:latin typeface="Calibri" charset="0"/>
                <a:ea typeface="ＭＳ Ｐゴシック" charset="0"/>
                <a:cs typeface="ＭＳ Ｐゴシック" charset="0"/>
              </a:defRPr>
            </a:lvl8pPr>
            <a:lvl9pPr marL="6531376" algn="l" defTabSz="816422" rtl="0" eaLnBrk="1" latinLnBrk="0" hangingPunct="1">
              <a:defRPr kern="1200">
                <a:solidFill>
                  <a:schemeClr val="tx1"/>
                </a:solidFill>
                <a:latin typeface="Calibri" charset="0"/>
                <a:ea typeface="ＭＳ Ｐゴシック" charset="0"/>
                <a:cs typeface="ＭＳ Ｐゴシック" charset="0"/>
              </a:defRPr>
            </a:lvl9pPr>
          </a:lstStyle>
          <a:p>
            <a:r>
              <a:rPr lang="en-US" sz="1000" dirty="0">
                <a:latin typeface="Century Gothic" charset="0"/>
                <a:ea typeface="Century Gothic" charset="0"/>
                <a:cs typeface="Century Gothic" charset="0"/>
              </a:rPr>
              <a:t>©2019 Total System Services, Inc.</a:t>
            </a:r>
            <a:r>
              <a:rPr lang="en-US" sz="1000" baseline="30000" dirty="0">
                <a:latin typeface="Century Gothic" charset="0"/>
                <a:ea typeface="Century Gothic" charset="0"/>
                <a:cs typeface="Century Gothic" charset="0"/>
              </a:rPr>
              <a:t>® </a:t>
            </a:r>
            <a:r>
              <a:rPr lang="en-US" sz="1000" dirty="0" err="1">
                <a:latin typeface="Century Gothic" charset="0"/>
                <a:ea typeface="Century Gothic" charset="0"/>
                <a:cs typeface="Century Gothic" charset="0"/>
              </a:rPr>
              <a:t>ProPay</a:t>
            </a:r>
            <a:r>
              <a:rPr lang="en-US" sz="1000" dirty="0">
                <a:latin typeface="Century Gothic" charset="0"/>
                <a:ea typeface="Century Gothic" charset="0"/>
                <a:cs typeface="Century Gothic" charset="0"/>
              </a:rPr>
              <a:t> is a registered ISO of Wells Fargo Bank, N.A., Concord, CA. Confidential and proprietary. All rights reserved worldwide.</a:t>
            </a:r>
          </a:p>
          <a:p>
            <a:endParaRPr lang="en-US" sz="1000" dirty="0">
              <a:solidFill>
                <a:srgbClr val="00406E"/>
              </a:solidFill>
              <a:latin typeface="Century Gothic" panose="020B0502020202020204" pitchFamily="34" charset="0"/>
            </a:endParaRPr>
          </a:p>
        </p:txBody>
      </p:sp>
    </p:spTree>
    <p:extLst>
      <p:ext uri="{BB962C8B-B14F-4D97-AF65-F5344CB8AC3E}">
        <p14:creationId xmlns:p14="http://schemas.microsoft.com/office/powerpoint/2010/main" val="3979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er Page">
  <a:themeElements>
    <a:clrScheme name="TSYS Color Palette">
      <a:dk1>
        <a:srgbClr val="00406E"/>
      </a:dk1>
      <a:lt1>
        <a:srgbClr val="FFFFFF"/>
      </a:lt1>
      <a:dk2>
        <a:srgbClr val="514C48"/>
      </a:dk2>
      <a:lt2>
        <a:srgbClr val="FFFFFF"/>
      </a:lt2>
      <a:accent1>
        <a:srgbClr val="007CBA"/>
      </a:accent1>
      <a:accent2>
        <a:srgbClr val="00A1AF"/>
      </a:accent2>
      <a:accent3>
        <a:srgbClr val="00955E"/>
      </a:accent3>
      <a:accent4>
        <a:srgbClr val="FF671B"/>
      </a:accent4>
      <a:accent5>
        <a:srgbClr val="FFC627"/>
      </a:accent5>
      <a:accent6>
        <a:srgbClr val="D8D1CA"/>
      </a:accent6>
      <a:hlink>
        <a:srgbClr val="007CBA"/>
      </a:hlink>
      <a:folHlink>
        <a:srgbClr val="00A1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l="-32137" t="-12671" r="-15532" b="-1"/>
          </a:stretch>
        </a:blipFill>
        <a:ln w="152400" cap="rnd">
          <a:solidFill>
            <a:srgbClr val="00406E"/>
          </a:solidFill>
          <a:prstDash val="solid"/>
          <a:miter lim="800000"/>
          <a:tailEnd type="none"/>
        </a:ln>
        <a:effectLst/>
      </a:spPr>
      <a:bodyPr rtlCol="0" anchor="ctr"/>
      <a:lstStyle>
        <a:defPPr algn="ctr">
          <a:defRPr>
            <a:ln w="76200" cmpd="tri">
              <a:solidFill>
                <a:schemeClr val="tx1"/>
              </a:solidFill>
            </a:l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a:spPr>
      <a:bodyPr vert="horz" wrap="square" lIns="163284" tIns="0" rIns="0" bIns="130628" numCol="1" anchor="b" anchorCtr="0" compatLnSpc="1">
        <a:prstTxWarp prst="textNoShape">
          <a:avLst/>
        </a:prstTxWarp>
      </a:bodyPr>
      <a:lstStyle>
        <a:defPPr>
          <a:defRPr sz="9600" b="0" dirty="0" smtClean="0">
            <a:solidFill>
              <a:schemeClr val="tx2">
                <a:lumMod val="75000"/>
              </a:schemeClr>
            </a:solidFill>
          </a:defRPr>
        </a:defPPr>
      </a:lstStyle>
    </a:txDef>
  </a:objectDefaults>
  <a:extraClrSchemeLst/>
</a:theme>
</file>

<file path=ppt/theme/theme2.xml><?xml version="1.0" encoding="utf-8"?>
<a:theme xmlns:a="http://schemas.openxmlformats.org/drawingml/2006/main" name="RIGHT JUSTIFIED">
  <a:themeElements>
    <a:clrScheme name="TSYS Color Palette">
      <a:dk1>
        <a:srgbClr val="00406E"/>
      </a:dk1>
      <a:lt1>
        <a:srgbClr val="FFFFFF"/>
      </a:lt1>
      <a:dk2>
        <a:srgbClr val="514C48"/>
      </a:dk2>
      <a:lt2>
        <a:srgbClr val="FFFFFF"/>
      </a:lt2>
      <a:accent1>
        <a:srgbClr val="007CBA"/>
      </a:accent1>
      <a:accent2>
        <a:srgbClr val="00A1AF"/>
      </a:accent2>
      <a:accent3>
        <a:srgbClr val="00955E"/>
      </a:accent3>
      <a:accent4>
        <a:srgbClr val="FF671B"/>
      </a:accent4>
      <a:accent5>
        <a:srgbClr val="FFC627"/>
      </a:accent5>
      <a:accent6>
        <a:srgbClr val="D8D1CA"/>
      </a:accent6>
      <a:hlink>
        <a:srgbClr val="007CBA"/>
      </a:hlink>
      <a:folHlink>
        <a:srgbClr val="00A1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l="-32137" t="-12671" r="-15532" b="-1"/>
          </a:stretch>
        </a:blipFill>
        <a:ln w="152400" cap="rnd">
          <a:solidFill>
            <a:srgbClr val="00406E"/>
          </a:solidFill>
          <a:prstDash val="solid"/>
          <a:miter lim="800000"/>
          <a:tailEnd type="none"/>
        </a:ln>
        <a:effectLst/>
      </a:spPr>
      <a:bodyPr rtlCol="0" anchor="ctr"/>
      <a:lstStyle>
        <a:defPPr algn="ctr">
          <a:defRPr>
            <a:ln w="76200" cmpd="tri">
              <a:solidFill>
                <a:schemeClr val="tx1"/>
              </a:solidFill>
            </a:l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buFontTx/>
          <a:buNone/>
          <a:defRPr sz="1200" dirty="0" smtClean="0">
            <a:solidFill>
              <a:schemeClr val="accent2"/>
            </a:solidFill>
          </a:defRPr>
        </a:defPPr>
      </a:lstStyle>
    </a:txDef>
  </a:objectDefaults>
  <a:extraClrSchemeLst/>
</a:theme>
</file>

<file path=ppt/theme/theme3.xml><?xml version="1.0" encoding="utf-8"?>
<a:theme xmlns:a="http://schemas.openxmlformats.org/drawingml/2006/main" name="LEFT JUSTIFIED">
  <a:themeElements>
    <a:clrScheme name="TSYS Color Palette">
      <a:dk1>
        <a:srgbClr val="00406E"/>
      </a:dk1>
      <a:lt1>
        <a:srgbClr val="FFFFFF"/>
      </a:lt1>
      <a:dk2>
        <a:srgbClr val="514C48"/>
      </a:dk2>
      <a:lt2>
        <a:srgbClr val="FFFFFF"/>
      </a:lt2>
      <a:accent1>
        <a:srgbClr val="007CBA"/>
      </a:accent1>
      <a:accent2>
        <a:srgbClr val="00A1AF"/>
      </a:accent2>
      <a:accent3>
        <a:srgbClr val="00955E"/>
      </a:accent3>
      <a:accent4>
        <a:srgbClr val="FF671B"/>
      </a:accent4>
      <a:accent5>
        <a:srgbClr val="FFC627"/>
      </a:accent5>
      <a:accent6>
        <a:srgbClr val="D8D1CA"/>
      </a:accent6>
      <a:hlink>
        <a:srgbClr val="007CBA"/>
      </a:hlink>
      <a:folHlink>
        <a:srgbClr val="00A1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l="-32137" t="-12671" r="-15532" b="-1"/>
          </a:stretch>
        </a:blipFill>
        <a:ln w="152400" cap="rnd">
          <a:solidFill>
            <a:srgbClr val="00406E"/>
          </a:solidFill>
          <a:prstDash val="solid"/>
          <a:miter lim="800000"/>
          <a:tailEnd type="none"/>
        </a:ln>
        <a:effectLst/>
      </a:spPr>
      <a:bodyPr rtlCol="0" anchor="ctr"/>
      <a:lstStyle>
        <a:defPPr algn="ctr">
          <a:defRPr>
            <a:ln w="76200" cmpd="tri">
              <a:solidFill>
                <a:schemeClr val="tx1"/>
              </a:solidFill>
            </a:l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buFontTx/>
          <a:buNone/>
          <a:defRPr sz="1200" dirty="0" smtClean="0">
            <a:solidFill>
              <a:schemeClr val="accent2"/>
            </a:solidFill>
          </a:defRPr>
        </a:defPPr>
      </a:lstStyle>
    </a:txDef>
  </a:objectDefaults>
  <a:extraClrSchemeLst/>
</a:theme>
</file>

<file path=ppt/theme/theme4.xml><?xml version="1.0" encoding="utf-8"?>
<a:theme xmlns:a="http://schemas.openxmlformats.org/drawingml/2006/main" name="1_RIGHT JUSTIFIED">
  <a:themeElements>
    <a:clrScheme name="TSYS Color Palette">
      <a:dk1>
        <a:srgbClr val="00406E"/>
      </a:dk1>
      <a:lt1>
        <a:srgbClr val="FFFFFF"/>
      </a:lt1>
      <a:dk2>
        <a:srgbClr val="514C48"/>
      </a:dk2>
      <a:lt2>
        <a:srgbClr val="FFFFFF"/>
      </a:lt2>
      <a:accent1>
        <a:srgbClr val="007CBA"/>
      </a:accent1>
      <a:accent2>
        <a:srgbClr val="00A1AF"/>
      </a:accent2>
      <a:accent3>
        <a:srgbClr val="00955E"/>
      </a:accent3>
      <a:accent4>
        <a:srgbClr val="FF671B"/>
      </a:accent4>
      <a:accent5>
        <a:srgbClr val="FFC627"/>
      </a:accent5>
      <a:accent6>
        <a:srgbClr val="D8D1CA"/>
      </a:accent6>
      <a:hlink>
        <a:srgbClr val="007CBA"/>
      </a:hlink>
      <a:folHlink>
        <a:srgbClr val="00A1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l="-32137" t="-12671" r="-15532" b="-1"/>
          </a:stretch>
        </a:blipFill>
        <a:ln w="152400" cap="rnd">
          <a:solidFill>
            <a:srgbClr val="00406E"/>
          </a:solidFill>
          <a:prstDash val="solid"/>
          <a:miter lim="800000"/>
          <a:tailEnd type="none"/>
        </a:ln>
        <a:effectLst/>
      </a:spPr>
      <a:bodyPr rtlCol="0" anchor="ctr"/>
      <a:lstStyle>
        <a:defPPr algn="ctr">
          <a:defRPr>
            <a:ln w="76200" cmpd="tri">
              <a:solidFill>
                <a:schemeClr val="tx1"/>
              </a:solidFill>
            </a:l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buFontTx/>
          <a:buNone/>
          <a:defRPr sz="1200" dirty="0" smtClean="0">
            <a:solidFill>
              <a:schemeClr val="accent2"/>
            </a:solidFill>
          </a:defRPr>
        </a:defPPr>
      </a:lstStyle>
    </a:txDef>
  </a:objectDefaults>
  <a:extraClrSchemeLst/>
</a:theme>
</file>

<file path=ppt/theme/theme5.xml><?xml version="1.0" encoding="utf-8"?>
<a:theme xmlns:a="http://schemas.openxmlformats.org/drawingml/2006/main" name="Category Page">
  <a:themeElements>
    <a:clrScheme name="TSYS Color Palette">
      <a:dk1>
        <a:srgbClr val="00406E"/>
      </a:dk1>
      <a:lt1>
        <a:srgbClr val="FFFFFF"/>
      </a:lt1>
      <a:dk2>
        <a:srgbClr val="514C48"/>
      </a:dk2>
      <a:lt2>
        <a:srgbClr val="FFFFFF"/>
      </a:lt2>
      <a:accent1>
        <a:srgbClr val="007CBA"/>
      </a:accent1>
      <a:accent2>
        <a:srgbClr val="00A1AF"/>
      </a:accent2>
      <a:accent3>
        <a:srgbClr val="00955E"/>
      </a:accent3>
      <a:accent4>
        <a:srgbClr val="FF671B"/>
      </a:accent4>
      <a:accent5>
        <a:srgbClr val="FFC627"/>
      </a:accent5>
      <a:accent6>
        <a:srgbClr val="D8D1CA"/>
      </a:accent6>
      <a:hlink>
        <a:srgbClr val="007CBA"/>
      </a:hlink>
      <a:folHlink>
        <a:srgbClr val="00A1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l="-32137" t="-12671" r="-15532" b="-1"/>
          </a:stretch>
        </a:blipFill>
        <a:ln w="152400" cap="rnd">
          <a:solidFill>
            <a:srgbClr val="00406E"/>
          </a:solidFill>
          <a:prstDash val="solid"/>
          <a:miter lim="800000"/>
          <a:tailEnd type="none"/>
        </a:ln>
        <a:effectLst/>
      </a:spPr>
      <a:bodyPr rtlCol="0" anchor="ctr"/>
      <a:lstStyle>
        <a:defPPr algn="ctr">
          <a:defRPr>
            <a:ln w="76200" cmpd="tri">
              <a:solidFill>
                <a:schemeClr val="tx1"/>
              </a:solidFill>
            </a:l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a:spPr>
      <a:bodyPr vert="horz" wrap="square" lIns="163284" tIns="0" rIns="0" bIns="130628" numCol="1" anchor="b" anchorCtr="0" compatLnSpc="1">
        <a:prstTxWarp prst="textNoShape">
          <a:avLst/>
        </a:prstTxWarp>
      </a:bodyPr>
      <a:lstStyle>
        <a:defPPr>
          <a:defRPr sz="9600" b="0" dirty="0" smtClean="0">
            <a:solidFill>
              <a:schemeClr val="tx2">
                <a:lumMod val="75000"/>
              </a:schemeClr>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3D05D7CF560C4D93F3BFD977FE4623" ma:contentTypeVersion="0" ma:contentTypeDescription="Create a new document." ma:contentTypeScope="" ma:versionID="708bed4f8d1d80c69a624a6e498e742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4950D-63A7-4EE6-9131-C1FFBE725A1E}">
  <ds:schemaRefs>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6EEC3D5-7FE9-4EE5-8773-736D73955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1EEA918-F12E-4978-8A60-B90BC7332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38727</TotalTime>
  <Words>1405</Words>
  <Application>Microsoft Macintosh PowerPoint</Application>
  <PresentationFormat>Custom</PresentationFormat>
  <Paragraphs>203</Paragraphs>
  <Slides>16</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Calibri</vt:lpstr>
      <vt:lpstr>Century Gothic</vt:lpstr>
      <vt:lpstr>Helvetica</vt:lpstr>
      <vt:lpstr>Lucida Grande</vt:lpstr>
      <vt:lpstr>ＭＳ Ｐゴシック</vt:lpstr>
      <vt:lpstr>Times New Roman</vt:lpstr>
      <vt:lpstr>Tw Cen MT</vt:lpstr>
      <vt:lpstr>Arial</vt:lpstr>
      <vt:lpstr>Cover Page</vt:lpstr>
      <vt:lpstr>RIGHT JUSTIFIED</vt:lpstr>
      <vt:lpstr>LEFT JUSTIFIED</vt:lpstr>
      <vt:lpstr>1_RIGHT JUSTIFIED</vt:lpstr>
      <vt:lpstr>Category Page</vt:lpstr>
      <vt:lpstr>Our ProPay® Payment Facilitation Programs </vt:lpstr>
      <vt:lpstr>PowerPoint Presentation</vt:lpstr>
      <vt:lpstr>The basics</vt:lpstr>
      <vt:lpstr>Comparing models </vt:lpstr>
      <vt:lpstr>choices. flexibility. simplicity.</vt:lpstr>
      <vt:lpstr>Partnering with TSYS</vt:lpstr>
      <vt:lpstr>Our Payment facilitation options</vt:lpstr>
      <vt:lpstr>Retail facilitation: Rewards without risk  </vt:lpstr>
      <vt:lpstr>Easy, streamlined onboarding &amp; Pricing</vt:lpstr>
      <vt:lpstr>Customer service your way </vt:lpstr>
      <vt:lpstr>Simplified billing &amp; reporting</vt:lpstr>
      <vt:lpstr>Flexible funding</vt:lpstr>
      <vt:lpstr>Revenue sharing</vt:lpstr>
      <vt:lpstr>Value-added services</vt:lpstr>
      <vt:lpstr>PowerPoint Presentation</vt:lpstr>
      <vt:lpstr>Give customers more with our propay payment facilitation programs </vt:lpstr>
    </vt:vector>
  </TitlesOfParts>
  <Company>TSYS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FIRST QUARTER</dc:title>
  <dc:creator>TSYS</dc:creator>
  <cp:lastModifiedBy>Vanessa Bridson</cp:lastModifiedBy>
  <cp:revision>1905</cp:revision>
  <cp:lastPrinted>2016-11-23T16:19:20Z</cp:lastPrinted>
  <dcterms:created xsi:type="dcterms:W3CDTF">2018-07-19T15:18:47Z</dcterms:created>
  <dcterms:modified xsi:type="dcterms:W3CDTF">2019-09-04T14:48:18Z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0x010100773D05D7CF560C4D93F3BFD977FE4623</vt:lpwstr>
  </property>
</Properties>
</file>